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256" r:id="rId2"/>
    <p:sldId id="258" r:id="rId3"/>
    <p:sldId id="637" r:id="rId4"/>
    <p:sldId id="644" r:id="rId5"/>
    <p:sldId id="537" r:id="rId6"/>
    <p:sldId id="460" r:id="rId7"/>
    <p:sldId id="448" r:id="rId8"/>
    <p:sldId id="598" r:id="rId9"/>
    <p:sldId id="592" r:id="rId10"/>
    <p:sldId id="593" r:id="rId11"/>
    <p:sldId id="594" r:id="rId12"/>
    <p:sldId id="595" r:id="rId13"/>
    <p:sldId id="596" r:id="rId14"/>
    <p:sldId id="597" r:id="rId15"/>
    <p:sldId id="599" r:id="rId16"/>
    <p:sldId id="600" r:id="rId17"/>
    <p:sldId id="601" r:id="rId18"/>
    <p:sldId id="449" r:id="rId19"/>
    <p:sldId id="450" r:id="rId20"/>
    <p:sldId id="538" r:id="rId21"/>
    <p:sldId id="472" r:id="rId22"/>
    <p:sldId id="590" r:id="rId23"/>
    <p:sldId id="451" r:id="rId24"/>
    <p:sldId id="602" r:id="rId25"/>
    <p:sldId id="461" r:id="rId26"/>
    <p:sldId id="603" r:id="rId27"/>
    <p:sldId id="604" r:id="rId28"/>
    <p:sldId id="605" r:id="rId29"/>
    <p:sldId id="606" r:id="rId30"/>
    <p:sldId id="607" r:id="rId31"/>
    <p:sldId id="608" r:id="rId32"/>
    <p:sldId id="636" r:id="rId33"/>
    <p:sldId id="609" r:id="rId34"/>
    <p:sldId id="610" r:id="rId35"/>
    <p:sldId id="544" r:id="rId36"/>
    <p:sldId id="540" r:id="rId37"/>
    <p:sldId id="541" r:id="rId38"/>
    <p:sldId id="542" r:id="rId39"/>
    <p:sldId id="591" r:id="rId40"/>
    <p:sldId id="503" r:id="rId41"/>
    <p:sldId id="504" r:id="rId42"/>
    <p:sldId id="611" r:id="rId43"/>
    <p:sldId id="612" r:id="rId44"/>
    <p:sldId id="613" r:id="rId45"/>
    <p:sldId id="614" r:id="rId46"/>
    <p:sldId id="615" r:id="rId47"/>
    <p:sldId id="616" r:id="rId48"/>
    <p:sldId id="617" r:id="rId49"/>
    <p:sldId id="618" r:id="rId50"/>
    <p:sldId id="619" r:id="rId51"/>
    <p:sldId id="620" r:id="rId52"/>
    <p:sldId id="621" r:id="rId53"/>
    <p:sldId id="622" r:id="rId54"/>
    <p:sldId id="623" r:id="rId55"/>
    <p:sldId id="626" r:id="rId56"/>
    <p:sldId id="624" r:id="rId57"/>
    <p:sldId id="625" r:id="rId58"/>
    <p:sldId id="627" r:id="rId59"/>
    <p:sldId id="628" r:id="rId60"/>
    <p:sldId id="629" r:id="rId61"/>
    <p:sldId id="630" r:id="rId62"/>
    <p:sldId id="631" r:id="rId63"/>
    <p:sldId id="539" r:id="rId64"/>
    <p:sldId id="474" r:id="rId65"/>
    <p:sldId id="534" r:id="rId66"/>
    <p:sldId id="535" r:id="rId67"/>
    <p:sldId id="477" r:id="rId68"/>
    <p:sldId id="478" r:id="rId69"/>
    <p:sldId id="479" r:id="rId70"/>
    <p:sldId id="638" r:id="rId71"/>
    <p:sldId id="488" r:id="rId72"/>
    <p:sldId id="632" r:id="rId73"/>
    <p:sldId id="633" r:id="rId74"/>
    <p:sldId id="634" r:id="rId75"/>
    <p:sldId id="635" r:id="rId76"/>
    <p:sldId id="497" r:id="rId77"/>
    <p:sldId id="498" r:id="rId78"/>
    <p:sldId id="502" r:id="rId79"/>
    <p:sldId id="318" r:id="rId80"/>
    <p:sldId id="575" r:id="rId81"/>
    <p:sldId id="545" r:id="rId82"/>
    <p:sldId id="546" r:id="rId83"/>
    <p:sldId id="547" r:id="rId84"/>
    <p:sldId id="514" r:id="rId85"/>
    <p:sldId id="519" r:id="rId86"/>
    <p:sldId id="520" r:id="rId87"/>
    <p:sldId id="524" r:id="rId88"/>
    <p:sldId id="525" r:id="rId89"/>
    <p:sldId id="588" r:id="rId90"/>
    <p:sldId id="587" r:id="rId91"/>
    <p:sldId id="643" r:id="rId92"/>
    <p:sldId id="642" r:id="rId93"/>
    <p:sldId id="639" r:id="rId94"/>
    <p:sldId id="640" r:id="rId95"/>
    <p:sldId id="641" r:id="rId96"/>
    <p:sldId id="589" r:id="rId97"/>
  </p:sldIdLst>
  <p:sldSz cx="9144000" cy="6858000" type="screen4x3"/>
  <p:notesSz cx="6797675" cy="9926638"/>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3" autoAdjust="0"/>
  </p:normalViewPr>
  <p:slideViewPr>
    <p:cSldViewPr snapToGrid="0">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208899"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208900"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208901"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0CBC24-EDD5-489F-AE9A-895A038D912A}"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52579"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525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52581"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52582"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52583"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E5E7D2F-301A-4FF3-98CA-B8F97A14E184}"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8AEAABE2-8BA1-4B17-81F6-E463E00C9347}" type="slidenum">
              <a:rPr lang="it-IT" altLang="it-IT" sz="1200">
                <a:solidFill>
                  <a:srgbClr val="000000"/>
                </a:solidFill>
                <a:latin typeface="Arial" panose="020B0604020202020204" pitchFamily="34" charset="0"/>
              </a:rPr>
              <a:pPr>
                <a:buClrTx/>
                <a:buFontTx/>
                <a:buNone/>
              </a:pPr>
              <a:t>3</a:t>
            </a:fld>
            <a:endParaRPr lang="it-IT" altLang="it-IT" sz="1200" dirty="0">
              <a:solidFill>
                <a:srgbClr val="000000"/>
              </a:solidFill>
              <a:latin typeface="Arial" panose="020B0604020202020204" pitchFamily="34" charset="0"/>
            </a:endParaRPr>
          </a:p>
        </p:txBody>
      </p:sp>
      <p:sp>
        <p:nvSpPr>
          <p:cNvPr id="10243" name="Rectangle 1"/>
          <p:cNvSpPr txBox="1">
            <a:spLocks noGrp="1" noRot="1" noChangeAspect="1" noChangeArrowheads="1" noTextEdit="1"/>
          </p:cNvSpPr>
          <p:nvPr>
            <p:ph type="sldImg"/>
          </p:nvPr>
        </p:nvSpPr>
        <p:spPr>
          <a:xfrm>
            <a:off x="919163" y="744538"/>
            <a:ext cx="4953000" cy="37163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p:cNvSpPr txBox="1">
            <a:spLocks noGrp="1" noChangeArrowheads="1"/>
          </p:cNvSpPr>
          <p:nvPr>
            <p:ph type="body" idx="1"/>
          </p:nvPr>
        </p:nvSpPr>
        <p:spPr>
          <a:xfrm>
            <a:off x="679924" y="4715586"/>
            <a:ext cx="5431560" cy="445920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5699C8E-235F-4FD1-8F32-8F93972E4793}" type="slidenum">
              <a:rPr lang="it-IT"/>
              <a:pPr/>
              <a:t>16</a:t>
            </a:fld>
            <a:endParaRPr lang="it-IT"/>
          </a:p>
        </p:txBody>
      </p:sp>
      <p:sp>
        <p:nvSpPr>
          <p:cNvPr id="161793" name="Rectangle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61794" name="Rectangle 2"/>
          <p:cNvSpPr txBox="1">
            <a:spLocks noGrp="1" noChangeArrowheads="1"/>
          </p:cNvSpPr>
          <p:nvPr>
            <p:ph type="body" idx="1"/>
          </p:nvPr>
        </p:nvSpPr>
        <p:spPr bwMode="auto">
          <a:xfrm>
            <a:off x="906357" y="4715153"/>
            <a:ext cx="4984962" cy="4466987"/>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143F43D-B1D4-4389-8EB3-2C5E5B14CD46}" type="slidenum">
              <a:rPr lang="it-IT"/>
              <a:pPr/>
              <a:t>17</a:t>
            </a:fld>
            <a:endParaRPr lang="it-IT"/>
          </a:p>
        </p:txBody>
      </p:sp>
      <p:sp>
        <p:nvSpPr>
          <p:cNvPr id="162817" name="Rectangle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62818" name="Rectangle 2"/>
          <p:cNvSpPr txBox="1">
            <a:spLocks noGrp="1" noChangeArrowheads="1"/>
          </p:cNvSpPr>
          <p:nvPr>
            <p:ph type="body" idx="1"/>
          </p:nvPr>
        </p:nvSpPr>
        <p:spPr bwMode="auto">
          <a:xfrm>
            <a:off x="906357" y="4715153"/>
            <a:ext cx="4984962" cy="4466987"/>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71AC8B24-F660-4374-9581-78F82BB98B73}" type="slidenum">
              <a:rPr lang="it-IT" altLang="it-IT" sz="1200">
                <a:solidFill>
                  <a:srgbClr val="000000"/>
                </a:solidFill>
                <a:latin typeface="Arial" panose="020B0604020202020204" pitchFamily="34" charset="0"/>
              </a:rPr>
              <a:pPr>
                <a:buClrTx/>
                <a:buFontTx/>
                <a:buNone/>
              </a:pPr>
              <a:t>26</a:t>
            </a:fld>
            <a:endParaRPr lang="it-IT" altLang="it-IT" sz="1200" dirty="0">
              <a:solidFill>
                <a:srgbClr val="000000"/>
              </a:solidFill>
              <a:latin typeface="Arial" panose="020B0604020202020204" pitchFamily="34" charset="0"/>
            </a:endParaRPr>
          </a:p>
        </p:txBody>
      </p:sp>
      <p:sp>
        <p:nvSpPr>
          <p:cNvPr id="16387"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88753641-B02B-4B46-B7C7-6805BBB0D99B}" type="slidenum">
              <a:rPr lang="it-IT" altLang="it-IT" sz="1200">
                <a:solidFill>
                  <a:srgbClr val="000000"/>
                </a:solidFill>
                <a:latin typeface="Arial" panose="020B0604020202020204" pitchFamily="34" charset="0"/>
              </a:rPr>
              <a:pPr>
                <a:buClrTx/>
                <a:buFontTx/>
                <a:buNone/>
              </a:pPr>
              <a:t>27</a:t>
            </a:fld>
            <a:endParaRPr lang="it-IT" altLang="it-IT" sz="1200" dirty="0">
              <a:solidFill>
                <a:srgbClr val="000000"/>
              </a:solidFill>
              <a:latin typeface="Arial" panose="020B0604020202020204" pitchFamily="34" charset="0"/>
            </a:endParaRPr>
          </a:p>
        </p:txBody>
      </p:sp>
      <p:sp>
        <p:nvSpPr>
          <p:cNvPr id="18435"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58A26336-E8E9-4B08-8D9B-97BDFFDDF692}" type="slidenum">
              <a:rPr lang="it-IT" altLang="it-IT" sz="1200">
                <a:solidFill>
                  <a:srgbClr val="000000"/>
                </a:solidFill>
                <a:latin typeface="Arial" panose="020B0604020202020204" pitchFamily="34" charset="0"/>
              </a:rPr>
              <a:pPr>
                <a:buClrTx/>
                <a:buFontTx/>
                <a:buNone/>
              </a:pPr>
              <a:t>33</a:t>
            </a:fld>
            <a:endParaRPr lang="it-IT" altLang="it-IT" sz="1200" dirty="0">
              <a:solidFill>
                <a:srgbClr val="000000"/>
              </a:solidFill>
              <a:latin typeface="Arial" panose="020B0604020202020204" pitchFamily="34" charset="0"/>
            </a:endParaRPr>
          </a:p>
        </p:txBody>
      </p:sp>
      <p:sp>
        <p:nvSpPr>
          <p:cNvPr id="14339"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B176C1E9-D3F2-4DAA-B4ED-AF311CA9910E}" type="slidenum">
              <a:rPr lang="it-IT" altLang="it-IT" sz="1200">
                <a:solidFill>
                  <a:srgbClr val="000000"/>
                </a:solidFill>
                <a:latin typeface="Arial" panose="020B0604020202020204" pitchFamily="34" charset="0"/>
              </a:rPr>
              <a:pPr>
                <a:buClrTx/>
                <a:buFontTx/>
                <a:buNone/>
              </a:pPr>
              <a:t>55</a:t>
            </a:fld>
            <a:endParaRPr lang="it-IT" altLang="it-IT" sz="1200" dirty="0">
              <a:solidFill>
                <a:srgbClr val="000000"/>
              </a:solidFill>
              <a:latin typeface="Arial" panose="020B0604020202020204" pitchFamily="34" charset="0"/>
            </a:endParaRPr>
          </a:p>
        </p:txBody>
      </p:sp>
      <p:sp>
        <p:nvSpPr>
          <p:cNvPr id="106499"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0"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0C6CA69E-2263-469C-A481-5CDB4506C230}" type="slidenum">
              <a:rPr lang="it-IT" altLang="it-IT" sz="1200">
                <a:solidFill>
                  <a:srgbClr val="000000"/>
                </a:solidFill>
                <a:latin typeface="Arial" panose="020B0604020202020204" pitchFamily="34" charset="0"/>
              </a:rPr>
              <a:pPr>
                <a:buClrTx/>
                <a:buFontTx/>
                <a:buNone/>
              </a:pPr>
              <a:t>59</a:t>
            </a:fld>
            <a:endParaRPr lang="it-IT" altLang="it-IT" sz="1200" dirty="0">
              <a:solidFill>
                <a:srgbClr val="000000"/>
              </a:solidFill>
              <a:latin typeface="Arial" panose="020B0604020202020204" pitchFamily="34" charset="0"/>
            </a:endParaRPr>
          </a:p>
        </p:txBody>
      </p:sp>
      <p:sp>
        <p:nvSpPr>
          <p:cNvPr id="120835"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6"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BB0E605F-B274-426F-ABED-6E8C78D933EA}" type="slidenum">
              <a:rPr lang="it-IT" altLang="it-IT" sz="1200">
                <a:solidFill>
                  <a:srgbClr val="000000"/>
                </a:solidFill>
                <a:latin typeface="Arial" panose="020B0604020202020204" pitchFamily="34" charset="0"/>
              </a:rPr>
              <a:pPr>
                <a:buClrTx/>
                <a:buFontTx/>
                <a:buNone/>
              </a:pPr>
              <a:t>60</a:t>
            </a:fld>
            <a:endParaRPr lang="it-IT" altLang="it-IT" sz="1200" dirty="0">
              <a:solidFill>
                <a:srgbClr val="000000"/>
              </a:solidFill>
              <a:latin typeface="Arial" panose="020B0604020202020204" pitchFamily="34" charset="0"/>
            </a:endParaRPr>
          </a:p>
        </p:txBody>
      </p:sp>
      <p:sp>
        <p:nvSpPr>
          <p:cNvPr id="122883"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4"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2D748882-9B95-4FA1-A1D2-24E78F2D1FED}" type="slidenum">
              <a:rPr lang="it-IT" altLang="it-IT" sz="1200">
                <a:solidFill>
                  <a:srgbClr val="000000"/>
                </a:solidFill>
                <a:latin typeface="Arial" panose="020B0604020202020204" pitchFamily="34" charset="0"/>
              </a:rPr>
              <a:pPr>
                <a:buClrTx/>
                <a:buFontTx/>
                <a:buNone/>
              </a:pPr>
              <a:t>61</a:t>
            </a:fld>
            <a:endParaRPr lang="it-IT" altLang="it-IT" sz="1200" dirty="0">
              <a:solidFill>
                <a:srgbClr val="000000"/>
              </a:solidFill>
              <a:latin typeface="Arial" panose="020B0604020202020204" pitchFamily="34" charset="0"/>
            </a:endParaRPr>
          </a:p>
        </p:txBody>
      </p:sp>
      <p:sp>
        <p:nvSpPr>
          <p:cNvPr id="47107"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5pPr>
            <a:lvl6pPr marL="2379817"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6pPr>
            <a:lvl7pPr marL="2812512"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7pPr>
            <a:lvl8pPr marL="3245206"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8pPr>
            <a:lvl9pPr marL="3677900" indent="-216347" defTabSz="425183" eaLnBrk="0" fontAlgn="base" hangingPunct="0">
              <a:spcBef>
                <a:spcPct val="0"/>
              </a:spcBef>
              <a:spcAft>
                <a:spcPct val="0"/>
              </a:spcAft>
              <a:buClr>
                <a:srgbClr val="000000"/>
              </a:buClr>
              <a:buSzPct val="100000"/>
              <a:buFont typeface="Times New Roman" panose="02020603050405020304" pitchFamily="18" charset="0"/>
              <a:tabLst>
                <a:tab pos="447718" algn="l"/>
                <a:tab pos="896939" algn="l"/>
                <a:tab pos="1346159" algn="l"/>
                <a:tab pos="1795380" algn="l"/>
                <a:tab pos="2244601" algn="l"/>
                <a:tab pos="2693822" algn="l"/>
              </a:tabLst>
              <a:defRPr sz="2300">
                <a:solidFill>
                  <a:schemeClr val="bg1"/>
                </a:solidFill>
                <a:latin typeface="Georgia" panose="02040502050405020303" pitchFamily="18" charset="0"/>
                <a:ea typeface="ＭＳ Ｐゴシック" panose="020B0600070205080204" pitchFamily="34" charset="-128"/>
              </a:defRPr>
            </a:lvl9pPr>
          </a:lstStyle>
          <a:p>
            <a:pPr>
              <a:buClrTx/>
              <a:buFontTx/>
              <a:buNone/>
            </a:pPr>
            <a:fld id="{9BFAD69C-6AA6-426B-BFE9-7EE42F501022}" type="slidenum">
              <a:rPr lang="it-IT" altLang="it-IT" sz="1200">
                <a:solidFill>
                  <a:srgbClr val="000000"/>
                </a:solidFill>
                <a:latin typeface="Arial" panose="020B0604020202020204" pitchFamily="34" charset="0"/>
              </a:rPr>
              <a:pPr>
                <a:buClrTx/>
                <a:buFontTx/>
                <a:buNone/>
              </a:pPr>
              <a:t>62</a:t>
            </a:fld>
            <a:endParaRPr lang="it-IT" altLang="it-IT" sz="1200" dirty="0">
              <a:solidFill>
                <a:srgbClr val="000000"/>
              </a:solidFill>
              <a:latin typeface="Arial" panose="020B0604020202020204" pitchFamily="34" charset="0"/>
            </a:endParaRPr>
          </a:p>
        </p:txBody>
      </p:sp>
      <p:sp>
        <p:nvSpPr>
          <p:cNvPr id="49155" name="Rectangle 1"/>
          <p:cNvSpPr txBox="1">
            <a:spLocks noGrp="1" noRot="1" noChangeAspect="1" noChangeArrowheads="1" noTextEdit="1"/>
          </p:cNvSpPr>
          <p:nvPr>
            <p:ph type="sldImg"/>
          </p:nvPr>
        </p:nvSpPr>
        <p:spPr>
          <a:xfrm>
            <a:off x="917575"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p:cNvSpPr txBox="1">
            <a:spLocks noChangeArrowheads="1"/>
          </p:cNvSpPr>
          <p:nvPr/>
        </p:nvSpPr>
        <p:spPr bwMode="auto">
          <a:xfrm>
            <a:off x="679924" y="4715585"/>
            <a:ext cx="5437827" cy="44670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FDE9902-9DBB-4312-9CBE-474D9AA92A9C}" type="slidenum">
              <a:rPr lang="it-IT"/>
              <a:pPr/>
              <a:t>8</a:t>
            </a:fld>
            <a:endParaRPr lang="it-IT"/>
          </a:p>
        </p:txBody>
      </p:sp>
      <p:sp>
        <p:nvSpPr>
          <p:cNvPr id="152577" name="Rectangle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52578" name="Rectangle 2"/>
          <p:cNvSpPr txBox="1">
            <a:spLocks noGrp="1" noChangeArrowheads="1"/>
          </p:cNvSpPr>
          <p:nvPr>
            <p:ph type="body" idx="1"/>
          </p:nvPr>
        </p:nvSpPr>
        <p:spPr bwMode="auto">
          <a:xfrm>
            <a:off x="906357" y="4715153"/>
            <a:ext cx="4984962" cy="4466987"/>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AE8728D-B43E-466F-8DC5-3A766A043510}" type="slidenum">
              <a:rPr lang="it-IT"/>
              <a:pPr/>
              <a:t>72</a:t>
            </a:fld>
            <a:endParaRPr lang="it-IT"/>
          </a:p>
        </p:txBody>
      </p:sp>
      <p:sp>
        <p:nvSpPr>
          <p:cNvPr id="54273" name="Rectangle 1"/>
          <p:cNvSpPr txBox="1">
            <a:spLocks noGrp="1" noRot="1" noChangeAspect="1" noChangeArrowheads="1"/>
          </p:cNvSpPr>
          <p:nvPr>
            <p:ph type="sldImg"/>
          </p:nvPr>
        </p:nvSpPr>
        <p:spPr bwMode="auto">
          <a:xfrm>
            <a:off x="1270000" y="836613"/>
            <a:ext cx="4256088" cy="3194050"/>
          </a:xfrm>
          <a:prstGeom prst="rect">
            <a:avLst/>
          </a:prstGeom>
          <a:solidFill>
            <a:srgbClr val="FFFFFF"/>
          </a:solidFill>
          <a:ln>
            <a:solidFill>
              <a:srgbClr val="000000"/>
            </a:solidFill>
            <a:miter lim="800000"/>
            <a:headEnd/>
            <a:tailEnd/>
          </a:ln>
        </p:spPr>
      </p:sp>
      <p:sp>
        <p:nvSpPr>
          <p:cNvPr id="54274" name="Text Box 2"/>
          <p:cNvSpPr txBox="1">
            <a:spLocks noChangeArrowheads="1"/>
          </p:cNvSpPr>
          <p:nvPr/>
        </p:nvSpPr>
        <p:spPr bwMode="auto">
          <a:xfrm>
            <a:off x="648079" y="4345023"/>
            <a:ext cx="5502948" cy="4679597"/>
          </a:xfrm>
          <a:prstGeom prst="rect">
            <a:avLst/>
          </a:prstGeom>
          <a:noFill/>
          <a:ln w="9525" cap="flat">
            <a:noFill/>
            <a:round/>
            <a:headEnd/>
            <a:tailEnd/>
          </a:ln>
          <a:effectLst/>
        </p:spPr>
        <p:txBody>
          <a:bodyPr wrap="none" lIns="80161" tIns="40080" rIns="80161" bIns="40080" anchor="ct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BBCEF96-AD45-4530-886F-0DB84BBAC43F}" type="slidenum">
              <a:rPr lang="it-IT"/>
              <a:pPr/>
              <a:t>73</a:t>
            </a:fld>
            <a:endParaRPr lang="it-IT"/>
          </a:p>
        </p:txBody>
      </p:sp>
      <p:sp>
        <p:nvSpPr>
          <p:cNvPr id="55297" name="Rectangle 1"/>
          <p:cNvSpPr txBox="1">
            <a:spLocks noGrp="1" noRot="1" noChangeAspect="1" noChangeArrowheads="1"/>
          </p:cNvSpPr>
          <p:nvPr>
            <p:ph type="sldImg"/>
          </p:nvPr>
        </p:nvSpPr>
        <p:spPr bwMode="auto">
          <a:xfrm>
            <a:off x="1270000" y="836613"/>
            <a:ext cx="4256088" cy="3194050"/>
          </a:xfrm>
          <a:prstGeom prst="rect">
            <a:avLst/>
          </a:prstGeom>
          <a:solidFill>
            <a:srgbClr val="FFFFFF"/>
          </a:solidFill>
          <a:ln>
            <a:solidFill>
              <a:srgbClr val="000000"/>
            </a:solidFill>
            <a:miter lim="800000"/>
            <a:headEnd/>
            <a:tailEnd/>
          </a:ln>
        </p:spPr>
      </p:sp>
      <p:sp>
        <p:nvSpPr>
          <p:cNvPr id="55298" name="Text Box 2"/>
          <p:cNvSpPr txBox="1">
            <a:spLocks noChangeArrowheads="1"/>
          </p:cNvSpPr>
          <p:nvPr/>
        </p:nvSpPr>
        <p:spPr bwMode="auto">
          <a:xfrm>
            <a:off x="648079" y="4345023"/>
            <a:ext cx="5502948" cy="4679597"/>
          </a:xfrm>
          <a:prstGeom prst="rect">
            <a:avLst/>
          </a:prstGeom>
          <a:noFill/>
          <a:ln w="9525" cap="flat">
            <a:noFill/>
            <a:round/>
            <a:headEnd/>
            <a:tailEnd/>
          </a:ln>
          <a:effectLst/>
        </p:spPr>
        <p:txBody>
          <a:bodyPr wrap="none" lIns="80161" tIns="40080" rIns="80161" bIns="40080" anchor="ct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14C3042-D763-40E8-857C-B2F779AF8BC6}" type="slidenum">
              <a:rPr lang="it-IT"/>
              <a:pPr/>
              <a:t>74</a:t>
            </a:fld>
            <a:endParaRPr lang="it-IT"/>
          </a:p>
        </p:txBody>
      </p:sp>
      <p:sp>
        <p:nvSpPr>
          <p:cNvPr id="56321" name="Rectangle 1"/>
          <p:cNvSpPr txBox="1">
            <a:spLocks noGrp="1" noRot="1" noChangeAspect="1" noChangeArrowheads="1"/>
          </p:cNvSpPr>
          <p:nvPr>
            <p:ph type="sldImg"/>
          </p:nvPr>
        </p:nvSpPr>
        <p:spPr bwMode="auto">
          <a:xfrm>
            <a:off x="1270000" y="836613"/>
            <a:ext cx="4256088" cy="3194050"/>
          </a:xfrm>
          <a:prstGeom prst="rect">
            <a:avLst/>
          </a:prstGeom>
          <a:solidFill>
            <a:srgbClr val="FFFFFF"/>
          </a:solidFill>
          <a:ln>
            <a:solidFill>
              <a:srgbClr val="000000"/>
            </a:solidFill>
            <a:miter lim="800000"/>
            <a:headEnd/>
            <a:tailEnd/>
          </a:ln>
        </p:spPr>
      </p:sp>
      <p:sp>
        <p:nvSpPr>
          <p:cNvPr id="56322" name="Text Box 2"/>
          <p:cNvSpPr txBox="1">
            <a:spLocks noChangeArrowheads="1"/>
          </p:cNvSpPr>
          <p:nvPr/>
        </p:nvSpPr>
        <p:spPr bwMode="auto">
          <a:xfrm>
            <a:off x="648079" y="4345023"/>
            <a:ext cx="5502948" cy="4679597"/>
          </a:xfrm>
          <a:prstGeom prst="rect">
            <a:avLst/>
          </a:prstGeom>
          <a:noFill/>
          <a:ln w="9525" cap="flat">
            <a:noFill/>
            <a:round/>
            <a:headEnd/>
            <a:tailEnd/>
          </a:ln>
          <a:effectLst/>
        </p:spPr>
        <p:txBody>
          <a:bodyPr wrap="none" lIns="80161" tIns="40080" rIns="80161" bIns="40080" anchor="ct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901A6CA-E95F-4678-B921-D0BF1FEF947E}" type="slidenum">
              <a:rPr lang="it-IT"/>
              <a:pPr/>
              <a:t>75</a:t>
            </a:fld>
            <a:endParaRPr lang="it-IT"/>
          </a:p>
        </p:txBody>
      </p:sp>
      <p:sp>
        <p:nvSpPr>
          <p:cNvPr id="57345" name="Rectangle 1"/>
          <p:cNvSpPr txBox="1">
            <a:spLocks noGrp="1" noRot="1" noChangeAspect="1" noChangeArrowheads="1"/>
          </p:cNvSpPr>
          <p:nvPr>
            <p:ph type="sldImg"/>
          </p:nvPr>
        </p:nvSpPr>
        <p:spPr bwMode="auto">
          <a:xfrm>
            <a:off x="1270000" y="836613"/>
            <a:ext cx="4256088" cy="3194050"/>
          </a:xfrm>
          <a:prstGeom prst="rect">
            <a:avLst/>
          </a:prstGeom>
          <a:solidFill>
            <a:srgbClr val="FFFFFF"/>
          </a:solidFill>
          <a:ln>
            <a:solidFill>
              <a:srgbClr val="000000"/>
            </a:solidFill>
            <a:miter lim="800000"/>
            <a:headEnd/>
            <a:tailEnd/>
          </a:ln>
        </p:spPr>
      </p:sp>
      <p:sp>
        <p:nvSpPr>
          <p:cNvPr id="57346" name="Text Box 2"/>
          <p:cNvSpPr txBox="1">
            <a:spLocks noChangeArrowheads="1"/>
          </p:cNvSpPr>
          <p:nvPr/>
        </p:nvSpPr>
        <p:spPr bwMode="auto">
          <a:xfrm>
            <a:off x="648079" y="4345023"/>
            <a:ext cx="5502948" cy="4679597"/>
          </a:xfrm>
          <a:prstGeom prst="rect">
            <a:avLst/>
          </a:prstGeom>
          <a:noFill/>
          <a:ln w="9525" cap="flat">
            <a:noFill/>
            <a:round/>
            <a:headEnd/>
            <a:tailEnd/>
          </a:ln>
          <a:effectLst/>
        </p:spPr>
        <p:txBody>
          <a:bodyPr wrap="none" lIns="80161" tIns="40080" rIns="80161" bIns="40080"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71FD427-B134-4B21-BC77-BE4ECA497BB0}" type="slidenum">
              <a:rPr lang="it-IT"/>
              <a:pPr/>
              <a:t>9</a:t>
            </a:fld>
            <a:endParaRPr lang="it-IT"/>
          </a:p>
        </p:txBody>
      </p:sp>
      <p:sp>
        <p:nvSpPr>
          <p:cNvPr id="153601" name="Rectangle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53602" name="Rectangle 2"/>
          <p:cNvSpPr txBox="1">
            <a:spLocks noGrp="1" noChangeArrowheads="1"/>
          </p:cNvSpPr>
          <p:nvPr>
            <p:ph type="body" idx="1"/>
          </p:nvPr>
        </p:nvSpPr>
        <p:spPr bwMode="auto">
          <a:xfrm>
            <a:off x="906357" y="4715153"/>
            <a:ext cx="4984962" cy="4466987"/>
          </a:xfrm>
          <a:prstGeom prst="rect">
            <a:avLst/>
          </a:prstGeom>
          <a:noFill/>
          <a:ln cap="flat">
            <a:round/>
            <a:headEnd/>
            <a:tailEnd/>
          </a:ln>
        </p:spPr>
        <p:txBody>
          <a:bodyPr wrap="none"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7A52A89E-633B-481B-B8A0-09260617F16A}" type="slidenum">
              <a:rPr lang="de-DE"/>
              <a:pPr/>
              <a:t>10</a:t>
            </a:fld>
            <a:endParaRPr lang="de-DE"/>
          </a:p>
        </p:txBody>
      </p:sp>
      <p:sp>
        <p:nvSpPr>
          <p:cNvPr id="57345" name="Rectangle 1"/>
          <p:cNvSpPr txBox="1">
            <a:spLocks noGrp="1" noRot="1" noChangeAspect="1" noChangeArrowheads="1"/>
          </p:cNvSpPr>
          <p:nvPr>
            <p:ph type="sldImg"/>
          </p:nvPr>
        </p:nvSpPr>
        <p:spPr bwMode="auto">
          <a:xfrm>
            <a:off x="917575" y="754063"/>
            <a:ext cx="4960938" cy="3722687"/>
          </a:xfrm>
          <a:prstGeom prst="rect">
            <a:avLst/>
          </a:prstGeom>
          <a:solidFill>
            <a:srgbClr val="FFFFFF"/>
          </a:solidFill>
          <a:ln>
            <a:solidFill>
              <a:srgbClr val="000000"/>
            </a:solidFill>
            <a:miter lim="800000"/>
            <a:headEnd/>
            <a:tailEnd/>
          </a:ln>
        </p:spPr>
      </p:sp>
      <p:sp>
        <p:nvSpPr>
          <p:cNvPr id="57346" name="Text Box 2"/>
          <p:cNvSpPr txBox="1">
            <a:spLocks noChangeArrowheads="1"/>
          </p:cNvSpPr>
          <p:nvPr/>
        </p:nvSpPr>
        <p:spPr bwMode="auto">
          <a:xfrm>
            <a:off x="679482" y="4714969"/>
            <a:ext cx="5438711" cy="4467355"/>
          </a:xfrm>
          <a:prstGeom prst="rect">
            <a:avLst/>
          </a:prstGeom>
          <a:noFill/>
          <a:ln w="9525">
            <a:noFill/>
            <a:round/>
            <a:headEnd/>
            <a:tailEnd/>
          </a:ln>
          <a:effectLst/>
        </p:spPr>
        <p:txBody>
          <a:bodyPr wrap="none" lIns="80161" tIns="40080" rIns="80161" bIns="40080"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4E7A51BE-93B5-4BEB-B042-F960CD74CADF}" type="slidenum">
              <a:rPr lang="de-DE"/>
              <a:pPr/>
              <a:t>11</a:t>
            </a:fld>
            <a:endParaRPr lang="de-DE"/>
          </a:p>
        </p:txBody>
      </p:sp>
      <p:sp>
        <p:nvSpPr>
          <p:cNvPr id="58369" name="Rectangle 1"/>
          <p:cNvSpPr txBox="1">
            <a:spLocks noGrp="1" noRot="1" noChangeAspect="1" noChangeArrowheads="1"/>
          </p:cNvSpPr>
          <p:nvPr>
            <p:ph type="sldImg"/>
          </p:nvPr>
        </p:nvSpPr>
        <p:spPr bwMode="auto">
          <a:xfrm>
            <a:off x="917575" y="754063"/>
            <a:ext cx="4960938" cy="3722687"/>
          </a:xfrm>
          <a:prstGeom prst="rect">
            <a:avLst/>
          </a:prstGeom>
          <a:solidFill>
            <a:srgbClr val="FFFFFF"/>
          </a:solidFill>
          <a:ln>
            <a:solidFill>
              <a:srgbClr val="000000"/>
            </a:solidFill>
            <a:miter lim="800000"/>
            <a:headEnd/>
            <a:tailEnd/>
          </a:ln>
        </p:spPr>
      </p:sp>
      <p:sp>
        <p:nvSpPr>
          <p:cNvPr id="58370" name="Text Box 2"/>
          <p:cNvSpPr txBox="1">
            <a:spLocks noChangeArrowheads="1"/>
          </p:cNvSpPr>
          <p:nvPr/>
        </p:nvSpPr>
        <p:spPr bwMode="auto">
          <a:xfrm>
            <a:off x="679482" y="4714969"/>
            <a:ext cx="5438711" cy="4467355"/>
          </a:xfrm>
          <a:prstGeom prst="rect">
            <a:avLst/>
          </a:prstGeom>
          <a:noFill/>
          <a:ln w="9525">
            <a:noFill/>
            <a:round/>
            <a:headEnd/>
            <a:tailEnd/>
          </a:ln>
          <a:effectLst/>
        </p:spPr>
        <p:txBody>
          <a:bodyPr wrap="none" lIns="80161" tIns="40080" rIns="80161" bIns="40080"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E535FFB4-9D3E-49F8-A3C3-E7EAA0428DB9}" type="slidenum">
              <a:rPr lang="de-DE"/>
              <a:pPr/>
              <a:t>12</a:t>
            </a:fld>
            <a:endParaRPr lang="de-DE"/>
          </a:p>
        </p:txBody>
      </p:sp>
      <p:sp>
        <p:nvSpPr>
          <p:cNvPr id="59393" name="Rectangle 1"/>
          <p:cNvSpPr txBox="1">
            <a:spLocks noGrp="1" noRot="1" noChangeAspect="1" noChangeArrowheads="1"/>
          </p:cNvSpPr>
          <p:nvPr>
            <p:ph type="sldImg"/>
          </p:nvPr>
        </p:nvSpPr>
        <p:spPr bwMode="auto">
          <a:xfrm>
            <a:off x="917575" y="754063"/>
            <a:ext cx="4960938" cy="3722687"/>
          </a:xfrm>
          <a:prstGeom prst="rect">
            <a:avLst/>
          </a:prstGeom>
          <a:solidFill>
            <a:srgbClr val="FFFFFF"/>
          </a:solidFill>
          <a:ln>
            <a:solidFill>
              <a:srgbClr val="000000"/>
            </a:solidFill>
            <a:miter lim="800000"/>
            <a:headEnd/>
            <a:tailEnd/>
          </a:ln>
        </p:spPr>
      </p:sp>
      <p:sp>
        <p:nvSpPr>
          <p:cNvPr id="59394" name="Text Box 2"/>
          <p:cNvSpPr txBox="1">
            <a:spLocks noChangeArrowheads="1"/>
          </p:cNvSpPr>
          <p:nvPr/>
        </p:nvSpPr>
        <p:spPr bwMode="auto">
          <a:xfrm>
            <a:off x="679482" y="4714969"/>
            <a:ext cx="5438711" cy="4467355"/>
          </a:xfrm>
          <a:prstGeom prst="rect">
            <a:avLst/>
          </a:prstGeom>
          <a:noFill/>
          <a:ln w="9525">
            <a:noFill/>
            <a:round/>
            <a:headEnd/>
            <a:tailEnd/>
          </a:ln>
          <a:effectLst/>
        </p:spPr>
        <p:txBody>
          <a:bodyPr wrap="none" lIns="80161" tIns="40080" rIns="80161" bIns="40080"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852DABAB-2FC4-465A-B2CA-73137C0EBEF7}" type="slidenum">
              <a:rPr lang="de-DE"/>
              <a:pPr/>
              <a:t>13</a:t>
            </a:fld>
            <a:endParaRPr lang="de-DE"/>
          </a:p>
        </p:txBody>
      </p:sp>
      <p:sp>
        <p:nvSpPr>
          <p:cNvPr id="60417" name="Rectangle 1"/>
          <p:cNvSpPr txBox="1">
            <a:spLocks noGrp="1" noRot="1" noChangeAspect="1" noChangeArrowheads="1"/>
          </p:cNvSpPr>
          <p:nvPr>
            <p:ph type="sldImg"/>
          </p:nvPr>
        </p:nvSpPr>
        <p:spPr bwMode="auto">
          <a:xfrm>
            <a:off x="917575" y="754063"/>
            <a:ext cx="4960938" cy="3722687"/>
          </a:xfrm>
          <a:prstGeom prst="rect">
            <a:avLst/>
          </a:prstGeom>
          <a:solidFill>
            <a:srgbClr val="FFFFFF"/>
          </a:solidFill>
          <a:ln>
            <a:solidFill>
              <a:srgbClr val="000000"/>
            </a:solidFill>
            <a:miter lim="800000"/>
            <a:headEnd/>
            <a:tailEnd/>
          </a:ln>
        </p:spPr>
      </p:sp>
      <p:sp>
        <p:nvSpPr>
          <p:cNvPr id="60418" name="Text Box 2"/>
          <p:cNvSpPr txBox="1">
            <a:spLocks noChangeArrowheads="1"/>
          </p:cNvSpPr>
          <p:nvPr/>
        </p:nvSpPr>
        <p:spPr bwMode="auto">
          <a:xfrm>
            <a:off x="679482" y="4714969"/>
            <a:ext cx="5438711" cy="4467355"/>
          </a:xfrm>
          <a:prstGeom prst="rect">
            <a:avLst/>
          </a:prstGeom>
          <a:noFill/>
          <a:ln w="9525">
            <a:noFill/>
            <a:round/>
            <a:headEnd/>
            <a:tailEnd/>
          </a:ln>
          <a:effectLst/>
        </p:spPr>
        <p:txBody>
          <a:bodyPr wrap="none" lIns="80161" tIns="40080" rIns="80161" bIns="40080"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B5E4C975-DB25-427C-8240-FFEF2CFEB1FD}" type="slidenum">
              <a:rPr lang="de-DE"/>
              <a:pPr/>
              <a:t>14</a:t>
            </a:fld>
            <a:endParaRPr lang="de-DE"/>
          </a:p>
        </p:txBody>
      </p:sp>
      <p:sp>
        <p:nvSpPr>
          <p:cNvPr id="61441" name="Rectangle 1"/>
          <p:cNvSpPr txBox="1">
            <a:spLocks noGrp="1" noRot="1" noChangeAspect="1" noChangeArrowheads="1"/>
          </p:cNvSpPr>
          <p:nvPr>
            <p:ph type="sldImg"/>
          </p:nvPr>
        </p:nvSpPr>
        <p:spPr bwMode="auto">
          <a:xfrm>
            <a:off x="917575" y="754063"/>
            <a:ext cx="4960938" cy="3722687"/>
          </a:xfrm>
          <a:prstGeom prst="rect">
            <a:avLst/>
          </a:prstGeom>
          <a:solidFill>
            <a:srgbClr val="FFFFFF"/>
          </a:solidFill>
          <a:ln>
            <a:solidFill>
              <a:srgbClr val="000000"/>
            </a:solidFill>
            <a:miter lim="800000"/>
            <a:headEnd/>
            <a:tailEnd/>
          </a:ln>
        </p:spPr>
      </p:sp>
      <p:sp>
        <p:nvSpPr>
          <p:cNvPr id="61442" name="Text Box 2"/>
          <p:cNvSpPr txBox="1">
            <a:spLocks noChangeArrowheads="1"/>
          </p:cNvSpPr>
          <p:nvPr/>
        </p:nvSpPr>
        <p:spPr bwMode="auto">
          <a:xfrm>
            <a:off x="679482" y="4714969"/>
            <a:ext cx="5438711" cy="4467355"/>
          </a:xfrm>
          <a:prstGeom prst="rect">
            <a:avLst/>
          </a:prstGeom>
          <a:noFill/>
          <a:ln w="9525">
            <a:noFill/>
            <a:round/>
            <a:headEnd/>
            <a:tailEnd/>
          </a:ln>
          <a:effectLst/>
        </p:spPr>
        <p:txBody>
          <a:bodyPr wrap="none" lIns="80161" tIns="40080" rIns="80161" bIns="40080"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3698DEB-164E-4B3E-B430-E91649484980}" type="slidenum">
              <a:rPr lang="it-IT"/>
              <a:pPr/>
              <a:t>15</a:t>
            </a:fld>
            <a:endParaRPr lang="it-IT"/>
          </a:p>
        </p:txBody>
      </p:sp>
      <p:sp>
        <p:nvSpPr>
          <p:cNvPr id="160769" name="Rectangle 1"/>
          <p:cNvSpPr txBox="1">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160770" name="Rectangle 2"/>
          <p:cNvSpPr txBox="1">
            <a:spLocks noGrp="1" noChangeArrowheads="1"/>
          </p:cNvSpPr>
          <p:nvPr>
            <p:ph type="body" idx="1"/>
          </p:nvPr>
        </p:nvSpPr>
        <p:spPr bwMode="auto">
          <a:xfrm>
            <a:off x="906357" y="4715153"/>
            <a:ext cx="4984962" cy="4466987"/>
          </a:xfrm>
          <a:prstGeom prst="rect">
            <a:avLst/>
          </a:prstGeom>
          <a:noFill/>
          <a:ln cap="flat">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B609657-4842-4410-9323-51BE9843B94F}"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0793B97-79BC-47C2-A393-5A87442002B0}"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2D18B3A-C8B6-4644-97E2-C07C8D042CEB}"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D185ACAC-12C5-4D8E-A3B6-5649AB0DF467}"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24BF1172-9FC9-4B1D-ABF7-EDD10B1FCF6B}"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96CD06F-29B8-4891-9B96-C2D9231F6372}"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3745829E-08B8-43D6-AE9D-DFD052F06A76}"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3325E67A-4B6E-4E84-876F-9522B8970B71}"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3666ED50-98D5-47C3-9D1D-C7A4A43D22F0}"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9B2183E2-DB52-4DB9-8D09-962B4E4A5A37}"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1596344-9B6D-4D5C-8968-D3F57C22B400}"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BF00"/>
            </a:gs>
            <a:gs pos="5001">
              <a:srgbClr val="F27300"/>
            </a:gs>
            <a:gs pos="12500">
              <a:srgbClr val="8F0040"/>
            </a:gs>
            <a:gs pos="25000">
              <a:srgbClr val="400040"/>
            </a:gs>
            <a:gs pos="40000">
              <a:srgbClr val="000040"/>
            </a:gs>
            <a:gs pos="50000">
              <a:srgbClr val="000000"/>
            </a:gs>
            <a:gs pos="60000">
              <a:srgbClr val="000040"/>
            </a:gs>
            <a:gs pos="75000">
              <a:srgbClr val="400040"/>
            </a:gs>
            <a:gs pos="87500">
              <a:srgbClr val="8F0040"/>
            </a:gs>
            <a:gs pos="95000">
              <a:srgbClr val="F27300"/>
            </a:gs>
            <a:gs pos="100000">
              <a:srgbClr val="FFBF00"/>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947A2C3-BA3F-44E4-AB18-69798F74E2CB}"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7797" y="1184418"/>
            <a:ext cx="7902054" cy="2377647"/>
          </a:xfrm>
        </p:spPr>
        <p:txBody>
          <a:bodyPr/>
          <a:lstStyle/>
          <a:p>
            <a:pPr>
              <a:lnSpc>
                <a:spcPct val="150000"/>
              </a:lnSpc>
            </a:pPr>
            <a:r>
              <a:rPr lang="it-IT" sz="3600" b="1" dirty="0" smtClean="0">
                <a:solidFill>
                  <a:srgbClr val="FFFF00"/>
                </a:solidFill>
                <a:effectLst>
                  <a:outerShdw blurRad="38100" dist="38100" dir="2700000" algn="tl">
                    <a:srgbClr val="000000">
                      <a:alpha val="43137"/>
                    </a:srgbClr>
                  </a:outerShdw>
                </a:effectLst>
                <a:latin typeface="Palatino Linotype" pitchFamily="18" charset="0"/>
              </a:rPr>
              <a:t>La luce in fondo al tunnel </a:t>
            </a:r>
            <a:br>
              <a:rPr lang="it-IT" sz="3600" b="1" dirty="0" smtClean="0">
                <a:solidFill>
                  <a:srgbClr val="FFFF00"/>
                </a:solidFill>
                <a:effectLst>
                  <a:outerShdw blurRad="38100" dist="38100" dir="2700000" algn="tl">
                    <a:srgbClr val="000000">
                      <a:alpha val="43137"/>
                    </a:srgbClr>
                  </a:outerShdw>
                </a:effectLst>
                <a:latin typeface="Palatino Linotype" pitchFamily="18" charset="0"/>
              </a:rPr>
            </a:br>
            <a:r>
              <a:rPr lang="it-IT" sz="3600" b="1" dirty="0" smtClean="0">
                <a:solidFill>
                  <a:srgbClr val="FFFF00"/>
                </a:solidFill>
                <a:effectLst>
                  <a:outerShdw blurRad="38100" dist="38100" dir="2700000" algn="tl">
                    <a:srgbClr val="000000">
                      <a:alpha val="43137"/>
                    </a:srgbClr>
                  </a:outerShdw>
                </a:effectLst>
                <a:latin typeface="Palatino Linotype" pitchFamily="18" charset="0"/>
              </a:rPr>
              <a:t>di una malattia grave: </a:t>
            </a:r>
            <a:br>
              <a:rPr lang="it-IT" sz="3600" b="1" dirty="0" smtClean="0">
                <a:solidFill>
                  <a:srgbClr val="FFFF00"/>
                </a:solidFill>
                <a:effectLst>
                  <a:outerShdw blurRad="38100" dist="38100" dir="2700000" algn="tl">
                    <a:srgbClr val="000000">
                      <a:alpha val="43137"/>
                    </a:srgbClr>
                  </a:outerShdw>
                </a:effectLst>
                <a:latin typeface="Palatino Linotype" pitchFamily="18" charset="0"/>
              </a:rPr>
            </a:br>
            <a:r>
              <a:rPr lang="it-IT" sz="3600" b="1" dirty="0" smtClean="0">
                <a:solidFill>
                  <a:srgbClr val="FFFF00"/>
                </a:solidFill>
                <a:effectLst>
                  <a:outerShdw blurRad="38100" dist="38100" dir="2700000" algn="tl">
                    <a:srgbClr val="000000">
                      <a:alpha val="43137"/>
                    </a:srgbClr>
                  </a:outerShdw>
                </a:effectLst>
                <a:latin typeface="Palatino Linotype" pitchFamily="18" charset="0"/>
              </a:rPr>
              <a:t>è una chimera o una realtà?</a:t>
            </a:r>
            <a:endParaRPr lang="it-IT" sz="3000" b="1" dirty="0">
              <a:solidFill>
                <a:srgbClr val="FFFF00"/>
              </a:solidFill>
              <a:effectLst>
                <a:outerShdw blurRad="38100" dist="38100" dir="2700000" algn="tl">
                  <a:srgbClr val="000000">
                    <a:alpha val="43137"/>
                  </a:srgbClr>
                </a:outerShdw>
              </a:effectLst>
              <a:latin typeface="Palatino Linotype" pitchFamily="18" charset="0"/>
            </a:endParaRPr>
          </a:p>
        </p:txBody>
      </p:sp>
      <p:sp>
        <p:nvSpPr>
          <p:cNvPr id="2051" name="Rectangle 3"/>
          <p:cNvSpPr>
            <a:spLocks noGrp="1" noChangeArrowheads="1"/>
          </p:cNvSpPr>
          <p:nvPr>
            <p:ph type="subTitle" idx="1"/>
          </p:nvPr>
        </p:nvSpPr>
        <p:spPr>
          <a:xfrm>
            <a:off x="565150" y="4466764"/>
            <a:ext cx="7988300" cy="1862773"/>
          </a:xfrm>
        </p:spPr>
        <p:txBody>
          <a:bodyPr/>
          <a:lstStyle/>
          <a:p>
            <a:pPr>
              <a:lnSpc>
                <a:spcPct val="80000"/>
              </a:lnSpc>
            </a:pPr>
            <a:r>
              <a:rPr lang="it-IT" sz="2800" b="1" dirty="0" err="1">
                <a:solidFill>
                  <a:schemeClr val="bg1"/>
                </a:solidFill>
                <a:latin typeface="Palatino Linotype" pitchFamily="18" charset="0"/>
              </a:rPr>
              <a:t>Momcilo</a:t>
            </a:r>
            <a:r>
              <a:rPr lang="it-IT" sz="2800" b="1" dirty="0">
                <a:solidFill>
                  <a:schemeClr val="bg1"/>
                </a:solidFill>
                <a:latin typeface="Palatino Linotype" pitchFamily="18" charset="0"/>
              </a:rPr>
              <a:t> </a:t>
            </a:r>
            <a:r>
              <a:rPr lang="it-IT" sz="2800" b="1" dirty="0" err="1">
                <a:solidFill>
                  <a:schemeClr val="bg1"/>
                </a:solidFill>
                <a:latin typeface="Palatino Linotype" pitchFamily="18" charset="0"/>
              </a:rPr>
              <a:t>Jankovic</a:t>
            </a:r>
            <a:endParaRPr lang="it-IT" sz="2800" b="1" dirty="0">
              <a:solidFill>
                <a:schemeClr val="bg1"/>
              </a:solidFill>
              <a:latin typeface="Palatino Linotype" pitchFamily="18" charset="0"/>
            </a:endParaRPr>
          </a:p>
          <a:p>
            <a:pPr>
              <a:lnSpc>
                <a:spcPct val="80000"/>
              </a:lnSpc>
            </a:pPr>
            <a:r>
              <a:rPr lang="it-IT" sz="2000" b="1" dirty="0"/>
              <a:t>Clinica Pediatrica Università di </a:t>
            </a:r>
            <a:r>
              <a:rPr lang="it-IT" sz="2000" b="1" dirty="0" err="1"/>
              <a:t>Milano-Bicocca</a:t>
            </a:r>
            <a:endParaRPr lang="it-IT" sz="2000" b="1" dirty="0"/>
          </a:p>
          <a:p>
            <a:pPr>
              <a:lnSpc>
                <a:spcPct val="80000"/>
              </a:lnSpc>
            </a:pPr>
            <a:r>
              <a:rPr lang="it-IT" sz="2000" b="1" dirty="0" smtClean="0"/>
              <a:t>Fondazione IRCCS San Gerardo dei Tintori, </a:t>
            </a:r>
            <a:r>
              <a:rPr lang="it-IT" sz="2000" b="1" dirty="0"/>
              <a:t>Monza</a:t>
            </a:r>
          </a:p>
          <a:p>
            <a:pPr>
              <a:lnSpc>
                <a:spcPct val="80000"/>
              </a:lnSpc>
            </a:pPr>
            <a:endParaRPr lang="it-IT" sz="2400" b="1" dirty="0">
              <a:solidFill>
                <a:schemeClr val="bg1"/>
              </a:solidFill>
              <a:latin typeface="Palatino Linotype" pitchFamily="18" charset="0"/>
            </a:endParaRPr>
          </a:p>
          <a:p>
            <a:pPr>
              <a:lnSpc>
                <a:spcPct val="80000"/>
              </a:lnSpc>
            </a:pPr>
            <a:r>
              <a:rPr lang="it-IT" sz="2400" b="1" dirty="0" smtClean="0">
                <a:solidFill>
                  <a:schemeClr val="bg1"/>
                </a:solidFill>
                <a:latin typeface="Palatino Linotype" pitchFamily="18" charset="0"/>
              </a:rPr>
              <a:t>Milano, 1.6.2023</a:t>
            </a:r>
            <a:endParaRPr lang="it-IT" sz="1900" dirty="0">
              <a:solidFill>
                <a:schemeClr val="bg1"/>
              </a:solidFill>
              <a:latin typeface="Palatino Linotyp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12000" y="354940"/>
            <a:ext cx="7050240" cy="697033"/>
          </a:xfrm>
          <a:prstGeom prst="rect">
            <a:avLst/>
          </a:prstGeom>
          <a:noFill/>
          <a:ln w="9525">
            <a:noFill/>
            <a:round/>
            <a:headEnd/>
            <a:tailEnd/>
          </a:ln>
          <a:effectLst/>
        </p:spPr>
        <p:txBody>
          <a:bodyPr lIns="81966" tIns="40166" rIns="81966" bIns="40166" anchor="ctr"/>
          <a:lstStyle/>
          <a:p>
            <a:pPr algn="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900" b="1" i="1" dirty="0">
                <a:solidFill>
                  <a:srgbClr val="FFFF00"/>
                </a:solidFill>
                <a:latin typeface="Georgia" pitchFamily="16" charset="0"/>
              </a:rPr>
              <a:t>I BISOGNI DELLA FAMIGLIA</a:t>
            </a:r>
          </a:p>
        </p:txBody>
      </p:sp>
      <p:sp>
        <p:nvSpPr>
          <p:cNvPr id="16387" name="Text Box 3"/>
          <p:cNvSpPr txBox="1">
            <a:spLocks noChangeArrowheads="1"/>
          </p:cNvSpPr>
          <p:nvPr/>
        </p:nvSpPr>
        <p:spPr bwMode="auto">
          <a:xfrm>
            <a:off x="947520" y="1689904"/>
            <a:ext cx="7444800" cy="4123987"/>
          </a:xfrm>
          <a:prstGeom prst="rect">
            <a:avLst/>
          </a:prstGeom>
          <a:noFill/>
          <a:ln w="9525">
            <a:noFill/>
            <a:round/>
            <a:headEnd/>
            <a:tailEnd/>
          </a:ln>
          <a:effectLst/>
        </p:spPr>
        <p:txBody>
          <a:bodyPr lIns="81966" tIns="40166" rIns="81966" bIns="40166"/>
          <a:lstStyle/>
          <a:p>
            <a:pPr marL="342725" indent="-342725">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Comprendere la nuova realtà e le implicazioni che comporta sul  futuro della vita del figlio e sui cambiamenti che la famiglia dovrà affrontare.</a:t>
            </a:r>
          </a:p>
          <a:p>
            <a:pPr marL="342725" indent="-342725">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Avere certezza sulla diagnosi ed essere informati sulle caratteristiche della malattia, sulla prognosi e le possibilità di cura.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807840" y="378090"/>
            <a:ext cx="7050240" cy="697033"/>
          </a:xfrm>
          <a:prstGeom prst="rect">
            <a:avLst/>
          </a:prstGeom>
          <a:noFill/>
          <a:ln w="9525">
            <a:noFill/>
            <a:round/>
            <a:headEnd/>
            <a:tailEnd/>
          </a:ln>
          <a:effectLst/>
        </p:spPr>
        <p:txBody>
          <a:bodyPr lIns="81966" tIns="40166" rIns="81966" bIns="40166" anchor="ctr"/>
          <a:lstStyle/>
          <a:p>
            <a:pPr algn="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900" b="1" i="1" dirty="0">
                <a:solidFill>
                  <a:srgbClr val="FFFF00"/>
                </a:solidFill>
                <a:latin typeface="Georgia" pitchFamily="16" charset="0"/>
              </a:rPr>
              <a:t>I BISOGNI DELLA FAMIGLIA </a:t>
            </a:r>
            <a:r>
              <a:rPr lang="it-IT" b="1" i="1" dirty="0">
                <a:solidFill>
                  <a:srgbClr val="FFFF00"/>
                </a:solidFill>
                <a:latin typeface="Georgia" pitchFamily="16" charset="0"/>
              </a:rPr>
              <a:t>(2)</a:t>
            </a:r>
          </a:p>
        </p:txBody>
      </p:sp>
      <p:sp>
        <p:nvSpPr>
          <p:cNvPr id="17411" name="Text Box 3"/>
          <p:cNvSpPr txBox="1">
            <a:spLocks noChangeArrowheads="1"/>
          </p:cNvSpPr>
          <p:nvPr/>
        </p:nvSpPr>
        <p:spPr bwMode="auto">
          <a:xfrm>
            <a:off x="1103040" y="1828800"/>
            <a:ext cx="7119360" cy="4116144"/>
          </a:xfrm>
          <a:prstGeom prst="rect">
            <a:avLst/>
          </a:prstGeom>
          <a:noFill/>
          <a:ln w="9525">
            <a:noFill/>
            <a:round/>
            <a:headEnd/>
            <a:tailEnd/>
          </a:ln>
          <a:effectLst/>
        </p:spPr>
        <p:txBody>
          <a:bodyPr lIns="81966" tIns="40166" rIns="81966" bIns="40166"/>
          <a:lstStyle/>
          <a:p>
            <a:pPr marL="342725" indent="-342725">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Acquisire  la  convinzione  che  il  Centro  di cura é in grado di fornire le cure ottimali.</a:t>
            </a:r>
          </a:p>
          <a:p>
            <a:pPr marL="342725" indent="-342725">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Avere fiducia nei medici curanti.</a:t>
            </a:r>
          </a:p>
          <a:p>
            <a:pPr marL="342725" indent="-342725">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Essere indirizzati a reimpostare i programmi  di  vita  della famiglia.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07840" y="389665"/>
            <a:ext cx="7050240" cy="697033"/>
          </a:xfrm>
          <a:prstGeom prst="rect">
            <a:avLst/>
          </a:prstGeom>
          <a:noFill/>
          <a:ln w="9525">
            <a:noFill/>
            <a:round/>
            <a:headEnd/>
            <a:tailEnd/>
          </a:ln>
          <a:effectLst/>
        </p:spPr>
        <p:txBody>
          <a:bodyPr lIns="81966" tIns="40166" rIns="81966" bIns="40166" anchor="ctr"/>
          <a:lstStyle/>
          <a:p>
            <a:pPr algn="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900" b="1" i="1" dirty="0">
                <a:solidFill>
                  <a:srgbClr val="FFFF00"/>
                </a:solidFill>
                <a:latin typeface="Georgia" pitchFamily="16" charset="0"/>
              </a:rPr>
              <a:t>I BISOGNI DELLA FAMIGLIA </a:t>
            </a:r>
            <a:r>
              <a:rPr lang="it-IT" b="1" i="1" dirty="0">
                <a:solidFill>
                  <a:srgbClr val="FFFF00"/>
                </a:solidFill>
                <a:latin typeface="Georgia" pitchFamily="16" charset="0"/>
              </a:rPr>
              <a:t>(3)</a:t>
            </a:r>
          </a:p>
        </p:txBody>
      </p:sp>
      <p:sp>
        <p:nvSpPr>
          <p:cNvPr id="18435" name="Text Box 3"/>
          <p:cNvSpPr txBox="1">
            <a:spLocks noChangeArrowheads="1"/>
          </p:cNvSpPr>
          <p:nvPr/>
        </p:nvSpPr>
        <p:spPr bwMode="auto">
          <a:xfrm>
            <a:off x="653760" y="1678329"/>
            <a:ext cx="7771680" cy="4854197"/>
          </a:xfrm>
          <a:prstGeom prst="rect">
            <a:avLst/>
          </a:prstGeom>
          <a:noFill/>
          <a:ln w="9525">
            <a:noFill/>
            <a:round/>
            <a:headEnd/>
            <a:tailEnd/>
          </a:ln>
          <a:effectLst/>
        </p:spPr>
        <p:txBody>
          <a:bodyPr lIns="81966" tIns="40166" rIns="81966" bIns="40166"/>
          <a:lstStyle/>
          <a:p>
            <a:pPr marL="342725" indent="-342725">
              <a:lnSpc>
                <a:spcPct val="85000"/>
              </a:lnSpc>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Non  sentirsi  isolati,  potendo  contare  sia  su medici specialistici che sul proprio pediatra in grado di infondere fiducia e capacità di reazione positiva nell'impegno a sconfiggere la malattia.</a:t>
            </a:r>
          </a:p>
          <a:p>
            <a:pPr marL="342725" indent="-342725">
              <a:lnSpc>
                <a:spcPct val="85000"/>
              </a:lnSpc>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Poter affrontare non solo le decisioni importanti ma anche i piccoli problemi clinici riducendo il più possibile il disagio di trasferimenti, se non indispensabili.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70560" y="447540"/>
            <a:ext cx="7050240" cy="697033"/>
          </a:xfrm>
          <a:prstGeom prst="rect">
            <a:avLst/>
          </a:prstGeom>
          <a:noFill/>
          <a:ln w="9525">
            <a:noFill/>
            <a:round/>
            <a:headEnd/>
            <a:tailEnd/>
          </a:ln>
          <a:effectLst/>
        </p:spPr>
        <p:txBody>
          <a:bodyPr lIns="81966" tIns="40166" rIns="81966" bIns="40166"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900" b="1" i="1" dirty="0">
                <a:solidFill>
                  <a:schemeClr val="tx2"/>
                </a:solidFill>
                <a:latin typeface="Georgia" pitchFamily="16" charset="0"/>
              </a:rPr>
              <a:t>I BISOGNI DEL BAMBINO</a:t>
            </a:r>
          </a:p>
        </p:txBody>
      </p:sp>
      <p:sp>
        <p:nvSpPr>
          <p:cNvPr id="19459" name="Text Box 3"/>
          <p:cNvSpPr txBox="1">
            <a:spLocks noChangeArrowheads="1"/>
          </p:cNvSpPr>
          <p:nvPr/>
        </p:nvSpPr>
        <p:spPr bwMode="auto">
          <a:xfrm>
            <a:off x="1103040" y="2003722"/>
            <a:ext cx="7119360" cy="3732872"/>
          </a:xfrm>
          <a:prstGeom prst="rect">
            <a:avLst/>
          </a:prstGeom>
          <a:noFill/>
          <a:ln w="9525">
            <a:noFill/>
            <a:round/>
            <a:headEnd/>
            <a:tailEnd/>
          </a:ln>
          <a:effectLst/>
        </p:spPr>
        <p:txBody>
          <a:bodyPr lIns="81966" tIns="40166" rIns="81966" bIns="40166"/>
          <a:lstStyle/>
          <a:p>
            <a:pPr marL="342725" indent="-342725">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Capire  la  nuova  realtà  nella  quale  si  é improvvisamente trovato coinvolto.</a:t>
            </a:r>
          </a:p>
          <a:p>
            <a:pPr marL="342725" indent="-342725">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Essere informato e rassicurato da familiari e da operatori sanitari.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70560" y="412815"/>
            <a:ext cx="7050240" cy="697033"/>
          </a:xfrm>
          <a:prstGeom prst="rect">
            <a:avLst/>
          </a:prstGeom>
          <a:noFill/>
          <a:ln w="9525">
            <a:noFill/>
            <a:round/>
            <a:headEnd/>
            <a:tailEnd/>
          </a:ln>
          <a:effectLst/>
        </p:spPr>
        <p:txBody>
          <a:bodyPr lIns="81966" tIns="40166" rIns="81966" bIns="40166"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it-IT" sz="2900" b="1" i="1" dirty="0">
                <a:solidFill>
                  <a:srgbClr val="FFFF00"/>
                </a:solidFill>
                <a:latin typeface="Georgia" pitchFamily="16" charset="0"/>
              </a:rPr>
              <a:t>I BISOGNI DEL BAMBINO </a:t>
            </a:r>
            <a:r>
              <a:rPr lang="it-IT" b="1" i="1" dirty="0">
                <a:solidFill>
                  <a:srgbClr val="FFFF00"/>
                </a:solidFill>
                <a:latin typeface="Georgia" pitchFamily="16" charset="0"/>
              </a:rPr>
              <a:t>(2)</a:t>
            </a:r>
          </a:p>
        </p:txBody>
      </p:sp>
      <p:sp>
        <p:nvSpPr>
          <p:cNvPr id="20483" name="Text Box 3"/>
          <p:cNvSpPr txBox="1">
            <a:spLocks noChangeArrowheads="1"/>
          </p:cNvSpPr>
          <p:nvPr/>
        </p:nvSpPr>
        <p:spPr bwMode="auto">
          <a:xfrm>
            <a:off x="1103040" y="1770927"/>
            <a:ext cx="7119360" cy="4250362"/>
          </a:xfrm>
          <a:prstGeom prst="rect">
            <a:avLst/>
          </a:prstGeom>
          <a:noFill/>
          <a:ln w="9525">
            <a:noFill/>
            <a:round/>
            <a:headEnd/>
            <a:tailEnd/>
          </a:ln>
          <a:effectLst/>
        </p:spPr>
        <p:txBody>
          <a:bodyPr lIns="81966" tIns="40166" rIns="81966" bIns="40166"/>
          <a:lstStyle/>
          <a:p>
            <a:pPr marL="342725" indent="-342725">
              <a:lnSpc>
                <a:spcPct val="90000"/>
              </a:lnSpc>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Essere  rassicurato  sulla  natura, importanza, efficacia  degli  interventi  diagnostici  e terapeutici cui verrà sottoposto.</a:t>
            </a:r>
          </a:p>
          <a:p>
            <a:pPr marL="342725" indent="-342725">
              <a:lnSpc>
                <a:spcPct val="90000"/>
              </a:lnSpc>
              <a:spcBef>
                <a:spcPts val="1803"/>
              </a:spcBef>
              <a:buClr>
                <a:srgbClr val="FC0128"/>
              </a:buClr>
              <a:buSzPct val="70000"/>
              <a:buFont typeface="Wingdings" charset="2"/>
              <a:buChar char=""/>
              <a:tabLst>
                <a:tab pos="342725" algn="l"/>
                <a:tab pos="748811" algn="l"/>
                <a:tab pos="1156338" algn="l"/>
                <a:tab pos="1563863" algn="l"/>
                <a:tab pos="1971390" algn="l"/>
                <a:tab pos="2378915" algn="l"/>
                <a:tab pos="2786442" algn="l"/>
                <a:tab pos="3193967" algn="l"/>
                <a:tab pos="3601494" algn="l"/>
                <a:tab pos="4009019" algn="l"/>
                <a:tab pos="4416546" algn="l"/>
                <a:tab pos="4824071" algn="l"/>
                <a:tab pos="5231598" algn="l"/>
                <a:tab pos="5639123" algn="l"/>
                <a:tab pos="6046650" algn="l"/>
                <a:tab pos="6454175" algn="l"/>
                <a:tab pos="6861702" algn="l"/>
                <a:tab pos="7269227" algn="l"/>
                <a:tab pos="7676754" algn="l"/>
                <a:tab pos="8084279" algn="l"/>
                <a:tab pos="8491806" algn="l"/>
              </a:tabLst>
            </a:pPr>
            <a:r>
              <a:rPr lang="it-IT" sz="2800" b="1" dirty="0">
                <a:solidFill>
                  <a:schemeClr val="bg1"/>
                </a:solidFill>
                <a:latin typeface="Georgia" pitchFamily="16" charset="0"/>
              </a:rPr>
              <a:t>Mantenere (o riprendere il più presto possibile) le proprie abitudini di vita e le relazioni con le persone (amici, compagni di scuola, insegnanti) che caratterizzano il suo ambito sociale.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614363" y="495300"/>
            <a:ext cx="7916862" cy="808038"/>
          </a:xfrm>
          <a:ln/>
        </p:spPr>
        <p:txBody>
          <a:bodyPr lIns="90360" tIns="44280" rIns="90360" bIns="4428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a:solidFill>
                  <a:srgbClr val="FDFF0C"/>
                </a:solidFill>
              </a:rPr>
              <a:t>IL RUOLO DEL PEDIATRA DI FAMIGLIA</a:t>
            </a:r>
          </a:p>
        </p:txBody>
      </p:sp>
      <p:sp>
        <p:nvSpPr>
          <p:cNvPr id="22530" name="Rectangle 2"/>
          <p:cNvSpPr>
            <a:spLocks noGrp="1" noChangeArrowheads="1"/>
          </p:cNvSpPr>
          <p:nvPr>
            <p:ph type="body" idx="4294967295"/>
          </p:nvPr>
        </p:nvSpPr>
        <p:spPr>
          <a:xfrm>
            <a:off x="901700" y="1903413"/>
            <a:ext cx="7340600" cy="3603625"/>
          </a:xfrm>
          <a:ln/>
        </p:spPr>
        <p:txBody>
          <a:bodyPr lIns="90360" tIns="44280" rIns="90360" bIns="44280"/>
          <a:lstStyle/>
          <a:p>
            <a:pPr marL="382588" indent="-382588">
              <a:buClr>
                <a:srgbClr val="FC0128"/>
              </a:buClr>
              <a:buFont typeface="Times New Roman" pitchFamily="16"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it-IT" b="1"/>
              <a:t>Essere di aiuto nell'individuare il centro  di cura che assicuri la terapia ottimale e nel quale la famiglia possa acquisire ampia fiducia.</a:t>
            </a:r>
          </a:p>
          <a:p>
            <a:pPr marL="384175" indent="-382588">
              <a:spcBef>
                <a:spcPts val="600"/>
              </a:spcBef>
              <a:buClrTx/>
              <a:buFontTx/>
              <a:buNone/>
              <a:tabLst>
                <a:tab pos="952500" algn="l"/>
                <a:tab pos="1866900" algn="l"/>
                <a:tab pos="2781300" algn="l"/>
                <a:tab pos="3695700" algn="l"/>
                <a:tab pos="4610100" algn="l"/>
                <a:tab pos="5524500" algn="l"/>
                <a:tab pos="6438900" algn="l"/>
                <a:tab pos="7353300" algn="l"/>
                <a:tab pos="8267700" algn="l"/>
                <a:tab pos="9182100" algn="l"/>
                <a:tab pos="10096500" algn="l"/>
              </a:tabLst>
            </a:pPr>
            <a:endParaRPr lang="it-IT" sz="2400"/>
          </a:p>
          <a:p>
            <a:pPr marL="382588" indent="-382588">
              <a:buClr>
                <a:srgbClr val="FC0128"/>
              </a:buClr>
              <a:buFont typeface="Times New Roman" pitchFamily="16"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it-IT" b="1"/>
              <a:t>Assistere la famiglia nella definizione del programma di cura.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1066800" y="79375"/>
            <a:ext cx="6994525" cy="687388"/>
          </a:xfrm>
          <a:ln/>
        </p:spPr>
        <p:txBody>
          <a:bodyPr lIns="90360" tIns="44280" rIns="90360" bIns="4428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a:solidFill>
                  <a:srgbClr val="FDFF0C"/>
                </a:solidFill>
              </a:rPr>
              <a:t>IL RUOLO DEL PEDIATRA DI FAMIGLIA (2)</a:t>
            </a:r>
          </a:p>
        </p:txBody>
      </p:sp>
      <p:sp>
        <p:nvSpPr>
          <p:cNvPr id="23554" name="Rectangle 2"/>
          <p:cNvSpPr>
            <a:spLocks noGrp="1" noChangeArrowheads="1"/>
          </p:cNvSpPr>
          <p:nvPr>
            <p:ph type="body" idx="4294967295"/>
          </p:nvPr>
        </p:nvSpPr>
        <p:spPr>
          <a:xfrm>
            <a:off x="671513" y="1335088"/>
            <a:ext cx="7848600" cy="3581400"/>
          </a:xfrm>
          <a:ln/>
        </p:spPr>
        <p:txBody>
          <a:bodyPr lIns="90360" tIns="44280" rIns="90360" bIns="44280"/>
          <a:lstStyle/>
          <a:p>
            <a:pPr marL="382588" indent="-382588">
              <a:buClr>
                <a:srgbClr val="FC0128"/>
              </a:buClr>
              <a:buFont typeface="Times New Roman" pitchFamily="16"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it-IT" b="1" dirty="0"/>
              <a:t>Sapere riconoscere i principali effetti collaterali  della terapia  in  atto  ed eventuali problemi clinici di rilievo.</a:t>
            </a:r>
          </a:p>
          <a:p>
            <a:pPr marL="384175" indent="-382588">
              <a:buClrTx/>
              <a:buFontTx/>
              <a:buNone/>
              <a:tabLst>
                <a:tab pos="952500" algn="l"/>
                <a:tab pos="1866900" algn="l"/>
                <a:tab pos="2781300" algn="l"/>
                <a:tab pos="3695700" algn="l"/>
                <a:tab pos="4610100" algn="l"/>
                <a:tab pos="5524500" algn="l"/>
                <a:tab pos="6438900" algn="l"/>
                <a:tab pos="7353300" algn="l"/>
                <a:tab pos="8267700" algn="l"/>
                <a:tab pos="9182100" algn="l"/>
                <a:tab pos="10096500" algn="l"/>
              </a:tabLst>
            </a:pPr>
            <a:endParaRPr lang="it-IT" dirty="0"/>
          </a:p>
          <a:p>
            <a:pPr marL="382588" indent="-382588">
              <a:buClr>
                <a:srgbClr val="FC0128"/>
              </a:buClr>
              <a:buFont typeface="Times New Roman" pitchFamily="16"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it-IT" b="1" dirty="0"/>
              <a:t>Assicurare al bambino un momento di continuità con la realtà precedente.</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100138" y="85725"/>
            <a:ext cx="6929437" cy="687388"/>
          </a:xfrm>
          <a:ln/>
        </p:spPr>
        <p:txBody>
          <a:bodyPr lIns="90360" tIns="44280" rIns="90360" bIns="4428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a:solidFill>
                  <a:srgbClr val="FDFF0C"/>
                </a:solidFill>
              </a:rPr>
              <a:t>IL RUOLO DEL PEDIATRA DI FAMIGLIA (3)</a:t>
            </a:r>
          </a:p>
        </p:txBody>
      </p:sp>
      <p:sp>
        <p:nvSpPr>
          <p:cNvPr id="24578" name="Rectangle 2"/>
          <p:cNvSpPr>
            <a:spLocks noGrp="1" noChangeArrowheads="1"/>
          </p:cNvSpPr>
          <p:nvPr>
            <p:ph type="body" idx="4294967295"/>
          </p:nvPr>
        </p:nvSpPr>
        <p:spPr>
          <a:xfrm>
            <a:off x="609600" y="1573213"/>
            <a:ext cx="7924800" cy="3505200"/>
          </a:xfrm>
          <a:ln/>
        </p:spPr>
        <p:txBody>
          <a:bodyPr lIns="90360" tIns="44280" rIns="90360" bIns="44280"/>
          <a:lstStyle/>
          <a:p>
            <a:pPr marL="382588" indent="-382588">
              <a:lnSpc>
                <a:spcPct val="95000"/>
              </a:lnSpc>
              <a:buClr>
                <a:srgbClr val="FC0128"/>
              </a:buClr>
              <a:buFont typeface="Times New Roman" pitchFamily="16"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it-IT" b="1"/>
              <a:t>Saper infondere fiducia nella famiglia ed aiutarla  nelle  eventuali  necessità  di scelte difficili ed impegnative.</a:t>
            </a:r>
          </a:p>
          <a:p>
            <a:pPr marL="384175" indent="-382588">
              <a:lnSpc>
                <a:spcPct val="95000"/>
              </a:lnSpc>
              <a:buClrTx/>
              <a:buFontTx/>
              <a:buNone/>
              <a:tabLst>
                <a:tab pos="952500" algn="l"/>
                <a:tab pos="1866900" algn="l"/>
                <a:tab pos="2781300" algn="l"/>
                <a:tab pos="3695700" algn="l"/>
                <a:tab pos="4610100" algn="l"/>
                <a:tab pos="5524500" algn="l"/>
                <a:tab pos="6438900" algn="l"/>
                <a:tab pos="7353300" algn="l"/>
                <a:tab pos="8267700" algn="l"/>
                <a:tab pos="9182100" algn="l"/>
                <a:tab pos="10096500" algn="l"/>
              </a:tabLst>
            </a:pPr>
            <a:endParaRPr lang="it-IT"/>
          </a:p>
          <a:p>
            <a:pPr marL="382588" indent="-382588">
              <a:lnSpc>
                <a:spcPct val="95000"/>
              </a:lnSpc>
              <a:buClr>
                <a:srgbClr val="FC0128"/>
              </a:buClr>
              <a:buFont typeface="Times New Roman" pitchFamily="16" charset="0"/>
              <a:buChar char="•"/>
              <a:tabLst>
                <a:tab pos="952500" algn="l"/>
                <a:tab pos="1866900" algn="l"/>
                <a:tab pos="2781300" algn="l"/>
                <a:tab pos="3695700" algn="l"/>
                <a:tab pos="4610100" algn="l"/>
                <a:tab pos="5524500" algn="l"/>
                <a:tab pos="6438900" algn="l"/>
                <a:tab pos="7353300" algn="l"/>
                <a:tab pos="8267700" algn="l"/>
                <a:tab pos="9182100" algn="l"/>
                <a:tab pos="10096500" algn="l"/>
              </a:tabLst>
            </a:pPr>
            <a:r>
              <a:rPr lang="it-IT" b="1"/>
              <a:t>Preoccuparsi  della  qualità  di  vita  del bambino  sia  nel  caso  di  evoluzione favorevole che nei casi ad esito infausto.</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1025525"/>
            <a:ext cx="7772400" cy="520700"/>
          </a:xfrm>
        </p:spPr>
        <p:txBody>
          <a:bodyPr/>
          <a:lstStyle/>
          <a:p>
            <a:r>
              <a:rPr lang="it-IT" sz="3200" b="1">
                <a:solidFill>
                  <a:srgbClr val="FFFF00"/>
                </a:solidFill>
                <a:latin typeface="Arial" pitchFamily="34" charset="0"/>
              </a:rPr>
              <a:t>L'ACCOMPAGNAMENTO</a:t>
            </a:r>
          </a:p>
        </p:txBody>
      </p:sp>
      <p:sp>
        <p:nvSpPr>
          <p:cNvPr id="210947" name="Rectangle 3"/>
          <p:cNvSpPr>
            <a:spLocks noGrp="1" noChangeArrowheads="1"/>
          </p:cNvSpPr>
          <p:nvPr>
            <p:ph type="body" idx="1"/>
          </p:nvPr>
        </p:nvSpPr>
        <p:spPr>
          <a:xfrm>
            <a:off x="263525" y="1928813"/>
            <a:ext cx="8269288" cy="3576637"/>
          </a:xfrm>
        </p:spPr>
        <p:txBody>
          <a:bodyPr/>
          <a:lstStyle/>
          <a:p>
            <a:pPr algn="just">
              <a:lnSpc>
                <a:spcPct val="105000"/>
              </a:lnSpc>
              <a:spcBef>
                <a:spcPct val="35000"/>
              </a:spcBef>
            </a:pPr>
            <a:r>
              <a:rPr lang="it-IT" sz="2800" b="1">
                <a:latin typeface="Arial" pitchFamily="34" charset="0"/>
                <a:cs typeface="Times New Roman" pitchFamily="18" charset="0"/>
              </a:rPr>
              <a:t>L’incontro con il dottor J., che ci ha accompagnato per un breve ma intenso periodo della nostra vita, è stato per noi la scoperta che</a:t>
            </a:r>
            <a:r>
              <a:rPr lang="it-IT" sz="2800" b="1">
                <a:solidFill>
                  <a:schemeClr val="bg1"/>
                </a:solidFill>
                <a:latin typeface="Arial" pitchFamily="34" charset="0"/>
                <a:cs typeface="Times New Roman" pitchFamily="18" charset="0"/>
              </a:rPr>
              <a:t> </a:t>
            </a:r>
            <a:r>
              <a:rPr lang="it-IT" sz="2800" b="1">
                <a:solidFill>
                  <a:srgbClr val="FFFF00"/>
                </a:solidFill>
                <a:latin typeface="Arial" pitchFamily="34" charset="0"/>
                <a:cs typeface="Times New Roman" pitchFamily="18" charset="0"/>
              </a:rPr>
              <a:t>anche il dolore può non essere considerato un fatto privato</a:t>
            </a:r>
            <a:r>
              <a:rPr lang="it-IT" sz="2800" b="1">
                <a:solidFill>
                  <a:schemeClr val="bg1"/>
                </a:solidFill>
                <a:latin typeface="Arial" pitchFamily="34" charset="0"/>
                <a:cs typeface="Times New Roman" pitchFamily="18" charset="0"/>
              </a:rPr>
              <a:t> </a:t>
            </a:r>
            <a:r>
              <a:rPr lang="it-IT" sz="2800" b="1">
                <a:latin typeface="Arial" pitchFamily="34" charset="0"/>
                <a:cs typeface="Times New Roman" pitchFamily="18" charset="0"/>
              </a:rPr>
              <a:t>ma un punto di partenza comune</a:t>
            </a:r>
            <a:r>
              <a:rPr lang="it-IT" sz="2800" b="1">
                <a:solidFill>
                  <a:schemeClr val="bg1"/>
                </a:solidFill>
                <a:latin typeface="Arial" pitchFamily="34" charset="0"/>
                <a:cs typeface="Times New Roman" pitchFamily="18" charset="0"/>
              </a:rPr>
              <a:t> </a:t>
            </a:r>
            <a:r>
              <a:rPr lang="it-IT" sz="2800" b="1">
                <a:latin typeface="Arial" pitchFamily="34" charset="0"/>
                <a:cs typeface="Times New Roman" pitchFamily="18" charset="0"/>
              </a:rPr>
              <a:t>sul quale costruire, attraverso il ricordo, una nuova realtà.</a:t>
            </a:r>
            <a:r>
              <a:rPr lang="it-IT" sz="2800" b="1">
                <a:latin typeface="Arial" pitchFamily="34"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1054100"/>
            <a:ext cx="7772400" cy="519113"/>
          </a:xfrm>
        </p:spPr>
        <p:txBody>
          <a:bodyPr/>
          <a:lstStyle/>
          <a:p>
            <a:r>
              <a:rPr lang="it-IT" sz="3200" b="1">
                <a:solidFill>
                  <a:srgbClr val="FFFF00"/>
                </a:solidFill>
                <a:latin typeface="Arial" pitchFamily="34" charset="0"/>
              </a:rPr>
              <a:t>L'ACCOMPAGNAMENTO</a:t>
            </a:r>
          </a:p>
        </p:txBody>
      </p:sp>
      <p:sp>
        <p:nvSpPr>
          <p:cNvPr id="211971" name="Rectangle 3"/>
          <p:cNvSpPr>
            <a:spLocks noGrp="1" noChangeArrowheads="1"/>
          </p:cNvSpPr>
          <p:nvPr>
            <p:ph type="body" idx="1"/>
          </p:nvPr>
        </p:nvSpPr>
        <p:spPr>
          <a:xfrm>
            <a:off x="263525" y="1957388"/>
            <a:ext cx="8651875" cy="4070350"/>
          </a:xfrm>
        </p:spPr>
        <p:txBody>
          <a:bodyPr/>
          <a:lstStyle/>
          <a:p>
            <a:pPr algn="just">
              <a:lnSpc>
                <a:spcPct val="105000"/>
              </a:lnSpc>
              <a:spcBef>
                <a:spcPct val="35000"/>
              </a:spcBef>
            </a:pPr>
            <a:r>
              <a:rPr lang="it-IT" sz="2800" b="1">
                <a:solidFill>
                  <a:srgbClr val="FFFF00"/>
                </a:solidFill>
                <a:latin typeface="Arial" pitchFamily="34" charset="0"/>
                <a:cs typeface="Times New Roman" pitchFamily="18" charset="0"/>
              </a:rPr>
              <a:t>La grande capacità di condivisione</a:t>
            </a:r>
            <a:r>
              <a:rPr lang="it-IT" sz="2800" b="1">
                <a:solidFill>
                  <a:schemeClr val="bg1"/>
                </a:solidFill>
                <a:latin typeface="Arial" pitchFamily="34" charset="0"/>
                <a:cs typeface="Times New Roman" pitchFamily="18" charset="0"/>
              </a:rPr>
              <a:t> </a:t>
            </a:r>
            <a:r>
              <a:rPr lang="it-IT" sz="2800" b="1">
                <a:latin typeface="Arial" pitchFamily="34" charset="0"/>
                <a:cs typeface="Times New Roman" pitchFamily="18" charset="0"/>
              </a:rPr>
              <a:t>che abbiamo sperimentato ci ha aiutato a capire quanto è utile non perdersi nel proprio dolore ma renderlo</a:t>
            </a:r>
            <a:r>
              <a:rPr lang="it-IT" sz="2800" b="1">
                <a:solidFill>
                  <a:schemeClr val="bg1"/>
                </a:solidFill>
                <a:latin typeface="Arial" pitchFamily="34" charset="0"/>
                <a:cs typeface="Times New Roman" pitchFamily="18" charset="0"/>
              </a:rPr>
              <a:t> </a:t>
            </a:r>
            <a:r>
              <a:rPr lang="it-IT" sz="2800" b="1">
                <a:solidFill>
                  <a:srgbClr val="FFFF00"/>
                </a:solidFill>
                <a:latin typeface="Arial" pitchFamily="34" charset="0"/>
                <a:cs typeface="Times New Roman" pitchFamily="18" charset="0"/>
              </a:rPr>
              <a:t>fonte di energia</a:t>
            </a:r>
            <a:r>
              <a:rPr lang="it-IT" sz="2800" b="1">
                <a:solidFill>
                  <a:schemeClr val="bg1"/>
                </a:solidFill>
                <a:latin typeface="Arial" pitchFamily="34" charset="0"/>
                <a:cs typeface="Times New Roman" pitchFamily="18" charset="0"/>
              </a:rPr>
              <a:t> </a:t>
            </a:r>
            <a:r>
              <a:rPr lang="it-IT" sz="2800" b="1">
                <a:latin typeface="Arial" pitchFamily="34" charset="0"/>
                <a:cs typeface="Times New Roman" pitchFamily="18" charset="0"/>
              </a:rPr>
              <a:t>tesa a sostenere chi si trova nello stesso bisogno. E’ attraverso la comprensione di ciò che si esprime la nostra riconoscenza e la gioia di averti incontrato. </a:t>
            </a:r>
            <a:endParaRPr lang="it-IT" sz="2800" b="1">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ato-coraggio"/>
          <p:cNvPicPr>
            <a:picLocks noChangeAspect="1" noChangeArrowheads="1"/>
          </p:cNvPicPr>
          <p:nvPr/>
        </p:nvPicPr>
        <p:blipFill>
          <a:blip r:embed="rId2" cstate="print">
            <a:grayscl/>
            <a:biLevel thresh="50000"/>
          </a:blip>
          <a:srcRect/>
          <a:stretch>
            <a:fillRect/>
          </a:stretch>
        </p:blipFill>
        <p:spPr bwMode="auto">
          <a:xfrm>
            <a:off x="80963" y="614363"/>
            <a:ext cx="8982075" cy="562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p:cNvSpPr>
          <p:nvPr/>
        </p:nvSpPr>
        <p:spPr bwMode="auto">
          <a:xfrm>
            <a:off x="1403350" y="1533525"/>
            <a:ext cx="4441825" cy="519113"/>
          </a:xfrm>
          <a:prstGeom prst="rect">
            <a:avLst/>
          </a:prstGeom>
          <a:noFill/>
          <a:ln w="9525">
            <a:noFill/>
            <a:miter lim="800000"/>
            <a:headEnd/>
            <a:tailEnd/>
          </a:ln>
          <a:effectLst/>
        </p:spPr>
        <p:txBody>
          <a:bodyPr wrap="none">
            <a:spAutoFit/>
          </a:bodyPr>
          <a:lstStyle/>
          <a:p>
            <a:r>
              <a:rPr lang="it-IT" sz="2800" b="1">
                <a:solidFill>
                  <a:srgbClr val="0099FF"/>
                </a:solidFill>
                <a:latin typeface="Verdana" pitchFamily="34" charset="0"/>
              </a:rPr>
              <a:t>ACCOMPAGNAMENTO</a:t>
            </a:r>
          </a:p>
        </p:txBody>
      </p:sp>
      <p:sp>
        <p:nvSpPr>
          <p:cNvPr id="305155" name="Rectangle 3"/>
          <p:cNvSpPr>
            <a:spLocks noChangeArrowheads="1"/>
          </p:cNvSpPr>
          <p:nvPr/>
        </p:nvSpPr>
        <p:spPr bwMode="auto">
          <a:xfrm>
            <a:off x="1403350" y="2724150"/>
            <a:ext cx="2576513" cy="641350"/>
          </a:xfrm>
          <a:prstGeom prst="rect">
            <a:avLst/>
          </a:prstGeom>
          <a:noFill/>
          <a:ln w="9525">
            <a:noFill/>
            <a:miter lim="800000"/>
            <a:headEnd/>
            <a:tailEnd/>
          </a:ln>
          <a:effectLst/>
        </p:spPr>
        <p:txBody>
          <a:bodyPr wrap="none">
            <a:spAutoFit/>
          </a:bodyPr>
          <a:lstStyle/>
          <a:p>
            <a:r>
              <a:rPr lang="it-IT" sz="3600" b="1">
                <a:latin typeface="Verdana" pitchFamily="34" charset="0"/>
              </a:rPr>
              <a:t>ASCOLTO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5155"/>
                                        </p:tgtEl>
                                        <p:attrNameLst>
                                          <p:attrName>style.visibility</p:attrName>
                                        </p:attrNameLst>
                                      </p:cBhvr>
                                      <p:to>
                                        <p:strVal val="visible"/>
                                      </p:to>
                                    </p:set>
                                    <p:anim calcmode="lin" valueType="num">
                                      <p:cBhvr>
                                        <p:cTn id="7" dur="1000" fill="hold"/>
                                        <p:tgtEl>
                                          <p:spTgt spid="305155"/>
                                        </p:tgtEl>
                                        <p:attrNameLst>
                                          <p:attrName>ppt_w</p:attrName>
                                        </p:attrNameLst>
                                      </p:cBhvr>
                                      <p:tavLst>
                                        <p:tav tm="0">
                                          <p:val>
                                            <p:strVal val="#ppt_w*0.70"/>
                                          </p:val>
                                        </p:tav>
                                        <p:tav tm="100000">
                                          <p:val>
                                            <p:strVal val="#ppt_w"/>
                                          </p:val>
                                        </p:tav>
                                      </p:tavLst>
                                    </p:anim>
                                    <p:anim calcmode="lin" valueType="num">
                                      <p:cBhvr>
                                        <p:cTn id="8" dur="1000" fill="hold"/>
                                        <p:tgtEl>
                                          <p:spTgt spid="305155"/>
                                        </p:tgtEl>
                                        <p:attrNameLst>
                                          <p:attrName>ppt_h</p:attrName>
                                        </p:attrNameLst>
                                      </p:cBhvr>
                                      <p:tavLst>
                                        <p:tav tm="0">
                                          <p:val>
                                            <p:strVal val="#ppt_h"/>
                                          </p:val>
                                        </p:tav>
                                        <p:tav tm="100000">
                                          <p:val>
                                            <p:strVal val="#ppt_h"/>
                                          </p:val>
                                        </p:tav>
                                      </p:tavLst>
                                    </p:anim>
                                    <p:animEffect transition="in" filter="fade">
                                      <p:cBhvr>
                                        <p:cTn id="9" dur="1000"/>
                                        <p:tgtEl>
                                          <p:spTgt spid="305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ext Box 2"/>
          <p:cNvSpPr txBox="1">
            <a:spLocks noChangeArrowheads="1"/>
          </p:cNvSpPr>
          <p:nvPr/>
        </p:nvSpPr>
        <p:spPr bwMode="auto">
          <a:xfrm>
            <a:off x="1708150" y="465138"/>
            <a:ext cx="5738813" cy="519112"/>
          </a:xfrm>
          <a:prstGeom prst="rect">
            <a:avLst/>
          </a:prstGeom>
          <a:noFill/>
          <a:ln w="12700" cap="sq">
            <a:noFill/>
            <a:miter lim="800000"/>
            <a:headEnd type="none" w="sm" len="sm"/>
            <a:tailEnd type="none" w="sm" len="sm"/>
          </a:ln>
          <a:effectLst/>
        </p:spPr>
        <p:txBody>
          <a:bodyPr wrap="none">
            <a:spAutoFit/>
          </a:bodyPr>
          <a:lstStyle/>
          <a:p>
            <a:r>
              <a:rPr lang="it-IT" sz="2800" b="1">
                <a:solidFill>
                  <a:schemeClr val="tx2"/>
                </a:solidFill>
                <a:latin typeface="Arial" pitchFamily="34" charset="0"/>
              </a:rPr>
              <a:t>IL SIGNIFICATO DELL'ASCOLTO</a:t>
            </a:r>
          </a:p>
        </p:txBody>
      </p:sp>
      <p:sp>
        <p:nvSpPr>
          <p:cNvPr id="234499" name="Text Box 3"/>
          <p:cNvSpPr txBox="1">
            <a:spLocks noChangeArrowheads="1"/>
          </p:cNvSpPr>
          <p:nvPr/>
        </p:nvSpPr>
        <p:spPr bwMode="auto">
          <a:xfrm>
            <a:off x="279400" y="2878138"/>
            <a:ext cx="5076825" cy="1158875"/>
          </a:xfrm>
          <a:prstGeom prst="rect">
            <a:avLst/>
          </a:prstGeom>
          <a:noFill/>
          <a:ln w="12700" cap="sq">
            <a:noFill/>
            <a:miter lim="800000"/>
            <a:headEnd type="none" w="sm" len="sm"/>
            <a:tailEnd type="none" w="sm" len="sm"/>
          </a:ln>
          <a:effectLst/>
        </p:spPr>
        <p:txBody>
          <a:bodyPr wrap="none">
            <a:spAutoFit/>
          </a:bodyPr>
          <a:lstStyle/>
          <a:p>
            <a:pPr>
              <a:lnSpc>
                <a:spcPct val="125000"/>
              </a:lnSpc>
            </a:pPr>
            <a:r>
              <a:rPr lang="it-IT" sz="2800" b="1">
                <a:latin typeface="Arial" pitchFamily="34" charset="0"/>
              </a:rPr>
              <a:t>L'esperienza con un maestro</a:t>
            </a:r>
          </a:p>
          <a:p>
            <a:pPr>
              <a:lnSpc>
                <a:spcPct val="125000"/>
              </a:lnSpc>
            </a:pPr>
            <a:r>
              <a:rPr lang="it-IT" sz="2800" b="1">
                <a:latin typeface="Arial" pitchFamily="34" charset="0"/>
              </a:rPr>
              <a:t>(E. Kubler-Ross)</a:t>
            </a:r>
          </a:p>
        </p:txBody>
      </p:sp>
      <p:pic>
        <p:nvPicPr>
          <p:cNvPr id="234500" name="Picture 4" descr="logo kubler"/>
          <p:cNvPicPr>
            <a:picLocks noChangeAspect="1" noChangeArrowheads="1"/>
          </p:cNvPicPr>
          <p:nvPr/>
        </p:nvPicPr>
        <p:blipFill>
          <a:blip r:embed="rId2" cstate="print"/>
          <a:srcRect/>
          <a:stretch>
            <a:fillRect/>
          </a:stretch>
        </p:blipFill>
        <p:spPr bwMode="auto">
          <a:xfrm>
            <a:off x="5500688" y="1473200"/>
            <a:ext cx="3429000" cy="44291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vetrate K-R.jpg"/>
          <p:cNvPicPr>
            <a:picLocks noGrp="1"/>
          </p:cNvPicPr>
          <p:nvPr>
            <p:ph idx="4294967295"/>
          </p:nvPr>
        </p:nvPicPr>
        <p:blipFill>
          <a:blip r:embed="rId2" cstate="print">
            <a:lum bright="-10000" contrast="20000"/>
          </a:blip>
          <a:srcRect b="43683"/>
          <a:stretch>
            <a:fillRect/>
          </a:stretch>
        </p:blipFill>
        <p:spPr>
          <a:xfrm>
            <a:off x="350503" y="-129552"/>
            <a:ext cx="8460000" cy="6984000"/>
          </a:xfrm>
        </p:spPr>
      </p:pic>
    </p:spTree>
    <p:extLst>
      <p:ext uri="{BB962C8B-B14F-4D97-AF65-F5344CB8AC3E}">
        <p14:creationId xmlns:p14="http://schemas.microsoft.com/office/powerpoint/2010/main" val="1821590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vol 6-2"/>
          <p:cNvPicPr>
            <a:picLocks noChangeAspect="1" noChangeArrowheads="1"/>
          </p:cNvPicPr>
          <p:nvPr/>
        </p:nvPicPr>
        <p:blipFill>
          <a:blip r:embed="rId2" cstate="print"/>
          <a:srcRect/>
          <a:stretch>
            <a:fillRect/>
          </a:stretch>
        </p:blipFill>
        <p:spPr bwMode="auto">
          <a:xfrm>
            <a:off x="919163" y="271463"/>
            <a:ext cx="7259637" cy="62801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t>PERCHE’ PARLARE</a:t>
            </a:r>
            <a:endParaRPr lang="it-IT" sz="4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457200" y="530225"/>
            <a:ext cx="8229600" cy="1143000"/>
          </a:xfrm>
        </p:spPr>
        <p:txBody>
          <a:bodyPr/>
          <a:lstStyle/>
          <a:p>
            <a:r>
              <a:rPr lang="it-IT" sz="3600"/>
              <a:t>Oscar e la Dama in rosa</a:t>
            </a:r>
            <a:br>
              <a:rPr lang="it-IT" sz="3600"/>
            </a:br>
            <a:r>
              <a:rPr lang="it-IT" sz="3600"/>
              <a:t>(Eric-Emmanuel Schmitt)</a:t>
            </a:r>
          </a:p>
        </p:txBody>
      </p:sp>
      <p:sp>
        <p:nvSpPr>
          <p:cNvPr id="223235" name="Rectangle 3"/>
          <p:cNvSpPr>
            <a:spLocks noGrp="1" noChangeArrowheads="1"/>
          </p:cNvSpPr>
          <p:nvPr>
            <p:ph type="body" idx="1"/>
          </p:nvPr>
        </p:nvSpPr>
        <p:spPr>
          <a:xfrm>
            <a:off x="611188" y="2028825"/>
            <a:ext cx="7921625" cy="4352925"/>
          </a:xfrm>
        </p:spPr>
        <p:txBody>
          <a:bodyPr/>
          <a:lstStyle/>
          <a:p>
            <a:pPr marL="0" indent="0">
              <a:lnSpc>
                <a:spcPct val="125000"/>
              </a:lnSpc>
              <a:buFontTx/>
              <a:buNone/>
            </a:pPr>
            <a:r>
              <a:rPr lang="it-IT"/>
              <a:t>Oscar ha solo 10 anni ma la sua vita sta già per finire. La leucemia lo sta uccidendo. E lui lo sa. Lo sa ma non può parlarne con nessuno poiché i grandi, per paura, fanno finta di non saperlo.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317500" y="398463"/>
            <a:ext cx="8477250" cy="611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9pPr>
          </a:lstStyle>
          <a:p>
            <a:pPr algn="just" eaLnBrk="1" hangingPunct="1">
              <a:lnSpc>
                <a:spcPct val="85000"/>
              </a:lnSpc>
              <a:spcBef>
                <a:spcPts val="875"/>
              </a:spcBef>
              <a:buClrTx/>
              <a:buSzPct val="75000"/>
              <a:buFontTx/>
              <a:buNone/>
            </a:pPr>
            <a:r>
              <a:rPr lang="it-IT" altLang="it-IT" sz="2000" b="1">
                <a:solidFill>
                  <a:srgbClr val="FFFFFF"/>
                </a:solidFill>
                <a:latin typeface="Arial" panose="020B0604020202020204" pitchFamily="34" charset="0"/>
              </a:rPr>
              <a:t>Carissimo dottor Jankovic, scrivo per ringraziare lei e tutti voi dell'associazione "MEDICUORE" per la bellissima esperienza che mi avete permesso di vivere il 2 Maggio. E' stata un'emozione fortissima che non dimenticherò mai. A seguito della malattia ho avuto un carattere molto riservato (chiuso); </a:t>
            </a:r>
            <a:r>
              <a:rPr lang="it-IT" altLang="it-IT" sz="2000" b="1">
                <a:solidFill>
                  <a:srgbClr val="FFFF00"/>
                </a:solidFill>
                <a:latin typeface="Arial" panose="020B0604020202020204" pitchFamily="34" charset="0"/>
              </a:rPr>
              <a:t>la causa non è stata la leucemia in sé, ma la "GENTE",</a:t>
            </a:r>
            <a:r>
              <a:rPr lang="it-IT" altLang="it-IT" sz="2000" b="1">
                <a:solidFill>
                  <a:srgbClr val="FFFFFF"/>
                </a:solidFill>
                <a:latin typeface="Arial" panose="020B0604020202020204" pitchFamily="34" charset="0"/>
              </a:rPr>
              <a:t> (era il 1986, la leucemia e i tumori in genere, erano meno conosciuti), </a:t>
            </a:r>
            <a:r>
              <a:rPr lang="it-IT" altLang="it-IT" sz="2000" b="1">
                <a:solidFill>
                  <a:srgbClr val="FFFF00"/>
                </a:solidFill>
                <a:latin typeface="Arial" panose="020B0604020202020204" pitchFamily="34" charset="0"/>
              </a:rPr>
              <a:t>della quale sentivo gli occhi sempre addosso a causa del mio aspetto.</a:t>
            </a:r>
            <a:r>
              <a:rPr lang="it-IT" altLang="it-IT" sz="2000" b="1">
                <a:solidFill>
                  <a:srgbClr val="FFFFFF"/>
                </a:solidFill>
                <a:latin typeface="Arial" panose="020B0604020202020204" pitchFamily="34" charset="0"/>
              </a:rPr>
              <a:t> Avevo paura di uscire e mi sentivo al sicuro solo in casa o in ospedale dove c'erano bambini come me. Andavo a scuola con le mie paure, cercando in tutti i modi di nascondere ai miei genitori quello che provavo, e non ho mai raccontato a nessuno e neanche a loro delle prese in giro per strada.</a:t>
            </a:r>
          </a:p>
          <a:p>
            <a:pPr algn="just" eaLnBrk="1" hangingPunct="1">
              <a:lnSpc>
                <a:spcPct val="85000"/>
              </a:lnSpc>
              <a:spcBef>
                <a:spcPts val="875"/>
              </a:spcBef>
              <a:buClrTx/>
              <a:buSzPct val="75000"/>
              <a:buFontTx/>
              <a:buNone/>
            </a:pPr>
            <a:r>
              <a:rPr lang="it-IT" altLang="it-IT" sz="2000" b="1">
                <a:solidFill>
                  <a:srgbClr val="FFFF00"/>
                </a:solidFill>
                <a:latin typeface="Arial" panose="020B0604020202020204" pitchFamily="34" charset="0"/>
              </a:rPr>
              <a:t>Uscire fuori terapia non ha risolto i miei problemi</a:t>
            </a:r>
            <a:r>
              <a:rPr lang="it-IT" altLang="it-IT" sz="2000" b="1">
                <a:solidFill>
                  <a:srgbClr val="FFFFFF"/>
                </a:solidFill>
                <a:latin typeface="Arial" panose="020B0604020202020204" pitchFamily="34" charset="0"/>
              </a:rPr>
              <a:t>, nonostante avessi un aspetto normale (fossi anche una ragazzina carina), avevo sempre la sensazione che mi guardassero per quel motivo. La parola "LEUCEMIA" mi ha sempre fatto paura, non volevo si sapesse che avevo avuto questa malattia, in un certo senso mi vergognavo. In tutti questi anni che sono fuori terapia, sono poche le notti che ho passato senza pensare alla malattia e a come questa mi aveva cambiata.</a:t>
            </a:r>
          </a:p>
          <a:p>
            <a:pPr algn="just" eaLnBrk="1" hangingPunct="1">
              <a:lnSpc>
                <a:spcPct val="85000"/>
              </a:lnSpc>
              <a:spcBef>
                <a:spcPts val="875"/>
              </a:spcBef>
              <a:buClrTx/>
              <a:buSzPct val="75000"/>
              <a:buFontTx/>
              <a:buNone/>
            </a:pPr>
            <a:r>
              <a:rPr lang="it-IT" altLang="it-IT" sz="2000" b="1">
                <a:solidFill>
                  <a:srgbClr val="FFFFFF"/>
                </a:solidFill>
                <a:latin typeface="Arial" panose="020B0604020202020204" pitchFamily="34" charset="0"/>
              </a:rPr>
              <a:t>… … …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17500" y="354979"/>
            <a:ext cx="8477250" cy="660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9pPr>
          </a:lstStyle>
          <a:p>
            <a:pPr algn="just" eaLnBrk="1" hangingPunct="1">
              <a:lnSpc>
                <a:spcPct val="85000"/>
              </a:lnSpc>
              <a:spcBef>
                <a:spcPts val="875"/>
              </a:spcBef>
              <a:buSzPct val="75000"/>
              <a:defRPr/>
            </a:pPr>
            <a:r>
              <a:rPr lang="it-IT" altLang="it-IT" sz="2000" b="1" dirty="0" smtClean="0">
                <a:latin typeface="Arial" panose="020B0604020202020204" pitchFamily="34" charset="0"/>
              </a:rPr>
              <a:t>… Oggi mi sento abbastanza serena e un po' di complessi me li sono lasciata alle spalle. Rientrando da Monza con i miei genitori ci siamo fermati a visitare Milano; al deposito bagagli, i poliziotti hanno visto i fiori e me ne hanno chiesto la ragione, io spontaneamente ho risposto "era una partita ex-leucemici contro artisti". Mia madre è rimasta stupita, non mi aveva mai sentito pronunciare quella parola.</a:t>
            </a:r>
          </a:p>
          <a:p>
            <a:pPr algn="just" eaLnBrk="1" hangingPunct="1">
              <a:lnSpc>
                <a:spcPct val="85000"/>
              </a:lnSpc>
              <a:spcBef>
                <a:spcPts val="875"/>
              </a:spcBef>
              <a:buSzPct val="75000"/>
              <a:defRPr/>
            </a:pPr>
            <a:r>
              <a:rPr lang="it-IT" altLang="it-IT" sz="2000" b="1" dirty="0" smtClean="0">
                <a:latin typeface="Arial" panose="020B0604020202020204" pitchFamily="34" charset="0"/>
              </a:rPr>
              <a:t>Tornando indietro, </a:t>
            </a:r>
            <a:r>
              <a:rPr lang="it-IT" altLang="it-IT" sz="2000" b="1" dirty="0" smtClean="0">
                <a:solidFill>
                  <a:srgbClr val="FFFF00"/>
                </a:solidFill>
                <a:latin typeface="Arial" panose="020B0604020202020204" pitchFamily="34" charset="0"/>
              </a:rPr>
              <a:t>ci sono due errori che credo non rifarei, il primo è quello di subire passivamente la malattia,</a:t>
            </a:r>
            <a:r>
              <a:rPr lang="it-IT" altLang="it-IT" sz="2000" b="1" dirty="0" smtClean="0">
                <a:latin typeface="Arial" panose="020B0604020202020204" pitchFamily="34" charset="0"/>
              </a:rPr>
              <a:t> (nel senso di accettare le cure senza mai oppormi) piangere o gridare, come è normale che un bambino a dieci anni faccia, o senza mai chiedere spiegazioni.</a:t>
            </a:r>
          </a:p>
          <a:p>
            <a:pPr algn="just" eaLnBrk="1" hangingPunct="1">
              <a:lnSpc>
                <a:spcPct val="85000"/>
              </a:lnSpc>
              <a:spcBef>
                <a:spcPts val="875"/>
              </a:spcBef>
              <a:buSzPct val="75000"/>
              <a:defRPr/>
            </a:pPr>
            <a:r>
              <a:rPr lang="it-IT" altLang="it-IT" sz="2000" b="1" dirty="0" smtClean="0">
                <a:solidFill>
                  <a:srgbClr val="FFFF00"/>
                </a:solidFill>
                <a:latin typeface="Arial" panose="020B0604020202020204" pitchFamily="34" charset="0"/>
              </a:rPr>
              <a:t>Nessuno durante la terapia mi ha mai detto che avevo la leucemia ed io non ho mai chiesto che cosa avessi. Cercavo di captare qualche parola, qualche frase detta dai medici o dai miei genitori, avevo le "ANTENNE". In ogni modo quello che mi mancava era solo la parola "LEUCEMIA", della quale comunque non avrei saputo il significato, ma che le cose non andavano bene l'ho capito il primo giorno che sono arrivata in ospedale dove mi sono trovata su un lettino tenuta da tante persone, quel giorno ho gridato ma è stato l'unico.</a:t>
            </a:r>
          </a:p>
          <a:p>
            <a:pPr algn="just" eaLnBrk="1" hangingPunct="1">
              <a:lnSpc>
                <a:spcPct val="85000"/>
              </a:lnSpc>
              <a:spcBef>
                <a:spcPts val="875"/>
              </a:spcBef>
              <a:buSzPct val="75000"/>
              <a:defRPr/>
            </a:pPr>
            <a:r>
              <a:rPr lang="it-IT" altLang="it-IT" sz="2000" b="1" dirty="0" smtClean="0">
                <a:solidFill>
                  <a:srgbClr val="FFFF00"/>
                </a:solidFill>
                <a:latin typeface="Arial" panose="020B0604020202020204" pitchFamily="34" charset="0"/>
              </a:rPr>
              <a:t>Il secondo errore che non rifarei è quello di tenermi tutto dentro. Questo non significa che non abbia mai desiderato parlarne, ma solo con chi avesse vissuto la mia stessa esperienza.</a:t>
            </a:r>
            <a:r>
              <a:rPr lang="it-IT" altLang="it-IT" sz="2000" b="1" dirty="0" smtClean="0">
                <a:latin typeface="Arial" panose="020B0604020202020204" pitchFamily="34" charset="0"/>
              </a:rPr>
              <a:t> … </a:t>
            </a:r>
            <a:r>
              <a:rPr lang="it-IT" altLang="it-IT" sz="2000" b="1" dirty="0" err="1" smtClean="0">
                <a:latin typeface="Arial" panose="020B0604020202020204" pitchFamily="34" charset="0"/>
              </a:rPr>
              <a:t>…</a:t>
            </a:r>
            <a:r>
              <a:rPr lang="it-IT" altLang="it-IT" sz="2000" b="1" dirty="0" smtClean="0">
                <a:latin typeface="Arial" panose="020B0604020202020204" pitchFamily="34" charset="0"/>
              </a:rPr>
              <a:t> </a:t>
            </a:r>
          </a:p>
          <a:p>
            <a:pPr algn="r" eaLnBrk="1" hangingPunct="1">
              <a:lnSpc>
                <a:spcPct val="85000"/>
              </a:lnSpc>
              <a:spcBef>
                <a:spcPts val="875"/>
              </a:spcBef>
              <a:buSzPct val="75000"/>
              <a:defRPr/>
            </a:pPr>
            <a:r>
              <a:rPr lang="it-IT" altLang="it-IT" sz="2000" b="1" i="1" dirty="0" smtClean="0">
                <a:effectLst>
                  <a:outerShdw blurRad="38100" dist="38100" dir="2700000" algn="tl">
                    <a:srgbClr val="000000"/>
                  </a:outerShdw>
                </a:effectLst>
                <a:latin typeface="Arial" panose="020B0604020202020204" pitchFamily="34" charset="0"/>
              </a:rPr>
              <a:t>Distinti saluti, Arianna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body" idx="1"/>
          </p:nvPr>
        </p:nvSpPr>
        <p:spPr>
          <a:xfrm>
            <a:off x="457199" y="549275"/>
            <a:ext cx="8339559" cy="5727700"/>
          </a:xfrm>
        </p:spPr>
        <p:txBody>
          <a:bodyPr/>
          <a:lstStyle/>
          <a:p>
            <a:r>
              <a:rPr lang="it-IT" sz="2800" dirty="0"/>
              <a:t>Ovviamente queste considerazioni valgono per ogni aspetto oscuro e terribile delle nostre esistenze, valgono quindi anche per le malattie, per la vecchiaia, per la sofferenza, la sconfitta o la vergogna. </a:t>
            </a:r>
            <a:r>
              <a:rPr lang="it-IT" sz="2800" b="1" dirty="0">
                <a:solidFill>
                  <a:srgbClr val="FFFF00"/>
                </a:solidFill>
              </a:rPr>
              <a:t>I bambini dovrebbero sempre essere messi al corrente di tutto</a:t>
            </a:r>
            <a:r>
              <a:rPr lang="it-IT" sz="2800" dirty="0"/>
              <a:t>, solo così potranno davvero vivere una vita serena, solo così potranno superare la sofferenza, solo così </a:t>
            </a:r>
            <a:r>
              <a:rPr lang="it-IT" sz="2800" b="1" dirty="0">
                <a:solidFill>
                  <a:srgbClr val="FFFF00"/>
                </a:solidFill>
              </a:rPr>
              <a:t>diventeranno delle persone migliori capaci di affrontare ogni situazione </a:t>
            </a:r>
            <a:r>
              <a:rPr lang="it-IT" sz="2800" dirty="0"/>
              <a:t>e capaci di imparare a godere delle cose belle che la vita offre.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body" idx="1"/>
          </p:nvPr>
        </p:nvSpPr>
        <p:spPr>
          <a:xfrm>
            <a:off x="457200" y="549275"/>
            <a:ext cx="8229600" cy="5727700"/>
          </a:xfrm>
        </p:spPr>
        <p:txBody>
          <a:bodyPr/>
          <a:lstStyle/>
          <a:p>
            <a:pPr>
              <a:lnSpc>
                <a:spcPct val="110000"/>
              </a:lnSpc>
            </a:pPr>
            <a:r>
              <a:rPr lang="it-IT" sz="2800" dirty="0"/>
              <a:t>Il </a:t>
            </a:r>
            <a:r>
              <a:rPr lang="it-IT" sz="2800" b="1" dirty="0">
                <a:solidFill>
                  <a:srgbClr val="FFFF00"/>
                </a:solidFill>
              </a:rPr>
              <a:t>lasciarli soli, privi di risposte</a:t>
            </a:r>
            <a:r>
              <a:rPr lang="it-IT" sz="2800" dirty="0"/>
              <a:t>, terrorizzati dal vuoto che li circonda, colmato solo dalle vaghe e nebulose spiegazioni che qualcuno si preoccupa loro di fornire, e che forse non fanno altro che accrescere ancor più il loro stordimento ed il </a:t>
            </a:r>
            <a:r>
              <a:rPr lang="it-IT" sz="2800" b="1" dirty="0">
                <a:solidFill>
                  <a:srgbClr val="FFFF00"/>
                </a:solidFill>
              </a:rPr>
              <a:t>senso di disorientamento che ne consegue</a:t>
            </a:r>
            <a:r>
              <a:rPr lang="it-IT" sz="2800" dirty="0"/>
              <a:t>, può generare conseguenze gravi, a volte irreversibili</a:t>
            </a:r>
            <a:r>
              <a:rPr lang="it-IT" sz="2800" dirty="0" smtClean="0"/>
              <a:t>.</a:t>
            </a:r>
          </a:p>
          <a:p>
            <a:pPr>
              <a:lnSpc>
                <a:spcPct val="110000"/>
              </a:lnSpc>
              <a:buNone/>
            </a:pPr>
            <a:endParaRPr lang="it-IT" sz="2800" dirty="0" smtClean="0"/>
          </a:p>
          <a:p>
            <a:pPr>
              <a:lnSpc>
                <a:spcPct val="110000"/>
              </a:lnSpc>
            </a:pPr>
            <a:r>
              <a:rPr lang="it-IT" sz="2800" dirty="0" smtClean="0"/>
              <a:t>Perché se </a:t>
            </a:r>
            <a:r>
              <a:rPr lang="it-IT" sz="2800" b="1" dirty="0" smtClean="0">
                <a:solidFill>
                  <a:srgbClr val="FFFF00"/>
                </a:solidFill>
              </a:rPr>
              <a:t>non c’è peggior angoscia della solitudine e del silenzio</a:t>
            </a:r>
            <a:r>
              <a:rPr lang="it-IT" sz="2800" dirty="0" smtClean="0"/>
              <a:t>, non c’è miglior sollievo che attraversare il dolore e trasformarlo in forza.</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95288" y="1116013"/>
            <a:ext cx="8351837" cy="3335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8138">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9pPr>
          </a:lstStyle>
          <a:p>
            <a:pPr eaLnBrk="1" hangingPunct="1">
              <a:lnSpc>
                <a:spcPct val="110000"/>
              </a:lnSpc>
              <a:spcBef>
                <a:spcPts val="1800"/>
              </a:spcBef>
            </a:pPr>
            <a:r>
              <a:rPr lang="it-IT" altLang="it-IT" sz="3600">
                <a:solidFill>
                  <a:srgbClr val="FFFFFF"/>
                </a:solidFill>
                <a:latin typeface="Arial" panose="020B0604020202020204" pitchFamily="34" charset="0"/>
              </a:rPr>
              <a:t>“Vorrei poter guarire tutti”: vero limite ancora oggi della medicina.</a:t>
            </a:r>
          </a:p>
          <a:p>
            <a:pPr eaLnBrk="1" hangingPunct="1">
              <a:lnSpc>
                <a:spcPct val="110000"/>
              </a:lnSpc>
              <a:spcBef>
                <a:spcPts val="1800"/>
              </a:spcBef>
            </a:pPr>
            <a:r>
              <a:rPr lang="it-IT" altLang="it-IT" sz="3600">
                <a:solidFill>
                  <a:srgbClr val="FFFFFF"/>
                </a:solidFill>
                <a:latin typeface="Arial" panose="020B0604020202020204" pitchFamily="34" charset="0"/>
              </a:rPr>
              <a:t>“Vorrei poter far star bene tutti”: questo per un medico non è e non deve essere un limite.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t>QUANDO PARLARE</a:t>
            </a:r>
            <a:endParaRPr lang="it-IT" sz="4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frato-ciao"/>
          <p:cNvPicPr>
            <a:picLocks noChangeArrowheads="1"/>
          </p:cNvPicPr>
          <p:nvPr/>
        </p:nvPicPr>
        <p:blipFill>
          <a:blip r:embed="rId2" cstate="print"/>
          <a:srcRect/>
          <a:stretch>
            <a:fillRect/>
          </a:stretch>
        </p:blipFill>
        <p:spPr bwMode="auto">
          <a:xfrm>
            <a:off x="323850" y="415925"/>
            <a:ext cx="8543925" cy="60674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frato-su"/>
          <p:cNvPicPr>
            <a:picLocks noChangeArrowheads="1"/>
          </p:cNvPicPr>
          <p:nvPr/>
        </p:nvPicPr>
        <p:blipFill>
          <a:blip r:embed="rId2" cstate="print"/>
          <a:srcRect/>
          <a:stretch>
            <a:fillRect/>
          </a:stretch>
        </p:blipFill>
        <p:spPr bwMode="auto">
          <a:xfrm>
            <a:off x="346075" y="436563"/>
            <a:ext cx="8547100" cy="60610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85763" y="280988"/>
            <a:ext cx="8743950" cy="63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9pPr>
          </a:lstStyle>
          <a:p>
            <a:pPr algn="ctr" eaLnBrk="1" hangingPunct="1">
              <a:buSzPct val="100000"/>
              <a:defRPr/>
            </a:pPr>
            <a:r>
              <a:rPr lang="it-IT" altLang="it-IT" sz="2600" b="1" smtClean="0">
                <a:solidFill>
                  <a:srgbClr val="FFFF00"/>
                </a:solidFill>
                <a:effectLst>
                  <a:outerShdw blurRad="38100" dist="38100" dir="2700000" algn="tl">
                    <a:srgbClr val="000000"/>
                  </a:outerShdw>
                </a:effectLst>
                <a:latin typeface="Comic Sans MS" panose="030F0702030302020204" pitchFamily="66" charset="0"/>
              </a:rPr>
              <a:t>CHE COSA RIMANE DELL’ESTATE DI SERENA</a:t>
            </a:r>
          </a:p>
        </p:txBody>
      </p:sp>
      <p:sp>
        <p:nvSpPr>
          <p:cNvPr id="8194" name="Rectangle 2"/>
          <p:cNvSpPr>
            <a:spLocks noChangeArrowheads="1"/>
          </p:cNvSpPr>
          <p:nvPr/>
        </p:nvSpPr>
        <p:spPr bwMode="auto">
          <a:xfrm>
            <a:off x="385763" y="1031875"/>
            <a:ext cx="8743950" cy="552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9pPr>
          </a:lstStyle>
          <a:p>
            <a:pPr eaLnBrk="1" hangingPunct="1">
              <a:lnSpc>
                <a:spcPct val="80000"/>
              </a:lnSpc>
              <a:buSzPct val="75000"/>
              <a:defRPr/>
            </a:pPr>
            <a:r>
              <a:rPr lang="it-IT" altLang="it-IT" sz="2500" b="1" smtClean="0">
                <a:solidFill>
                  <a:srgbClr val="FFFF00"/>
                </a:solidFill>
                <a:effectLst>
                  <a:outerShdw blurRad="38100" dist="38100" dir="2700000" algn="tl">
                    <a:srgbClr val="000000"/>
                  </a:outerShdw>
                </a:effectLst>
                <a:latin typeface="Comic Sans MS" panose="030F0702030302020204" pitchFamily="66" charset="0"/>
              </a:rPr>
              <a:t>Che cosa è mai rimasto di tutta questa estate?</a:t>
            </a:r>
          </a:p>
          <a:p>
            <a:pPr eaLnBrk="1" hangingPunct="1">
              <a:lnSpc>
                <a:spcPct val="80000"/>
              </a:lnSpc>
              <a:buSzPct val="75000"/>
              <a:defRPr/>
            </a:pPr>
            <a:r>
              <a:rPr lang="it-IT" altLang="it-IT" sz="2500" b="1" smtClean="0">
                <a:effectLst>
                  <a:outerShdw blurRad="38100" dist="38100" dir="2700000" algn="tl">
                    <a:srgbClr val="000000"/>
                  </a:outerShdw>
                </a:effectLst>
                <a:latin typeface="Comic Sans MS" panose="030F0702030302020204" pitchFamily="66" charset="0"/>
              </a:rPr>
              <a:t>Un mazzo di bellissime carte da gioco</a:t>
            </a:r>
          </a:p>
          <a:p>
            <a:pPr eaLnBrk="1" hangingPunct="1">
              <a:lnSpc>
                <a:spcPct val="80000"/>
              </a:lnSpc>
              <a:buSzPct val="75000"/>
              <a:defRPr/>
            </a:pPr>
            <a:r>
              <a:rPr lang="it-IT" altLang="it-IT" sz="2500" b="1" smtClean="0">
                <a:effectLst>
                  <a:outerShdw blurRad="38100" dist="38100" dir="2700000" algn="tl">
                    <a:srgbClr val="000000"/>
                  </a:outerShdw>
                </a:effectLst>
                <a:latin typeface="Comic Sans MS" panose="030F0702030302020204" pitchFamily="66" charset="0"/>
              </a:rPr>
              <a:t>Nella stanza di un ospedale per distrarsi un poco</a:t>
            </a:r>
          </a:p>
          <a:p>
            <a:pPr eaLnBrk="1" hangingPunct="1">
              <a:lnSpc>
                <a:spcPct val="80000"/>
              </a:lnSpc>
              <a:spcBef>
                <a:spcPts val="1250"/>
              </a:spcBef>
              <a:buSzPct val="75000"/>
              <a:defRPr/>
            </a:pPr>
            <a:r>
              <a:rPr lang="it-IT" altLang="it-IT" sz="2500" b="1" smtClean="0">
                <a:effectLst>
                  <a:outerShdw blurRad="38100" dist="38100" dir="2700000" algn="tl">
                    <a:srgbClr val="000000"/>
                  </a:outerShdw>
                </a:effectLst>
                <a:latin typeface="Comic Sans MS" panose="030F0702030302020204" pitchFamily="66" charset="0"/>
              </a:rPr>
              <a:t>Controlli, visite, flebo e punture</a:t>
            </a:r>
          </a:p>
          <a:p>
            <a:pPr eaLnBrk="1" hangingPunct="1">
              <a:lnSpc>
                <a:spcPct val="80000"/>
              </a:lnSpc>
              <a:buSzPct val="75000"/>
              <a:defRPr/>
            </a:pPr>
            <a:r>
              <a:rPr lang="it-IT" altLang="it-IT" sz="2500" b="1" smtClean="0">
                <a:effectLst>
                  <a:outerShdw blurRad="38100" dist="38100" dir="2700000" algn="tl">
                    <a:srgbClr val="000000"/>
                  </a:outerShdw>
                </a:effectLst>
                <a:latin typeface="Comic Sans MS" panose="030F0702030302020204" pitchFamily="66" charset="0"/>
              </a:rPr>
              <a:t>Prelievi, speranze, operazioni e paure.</a:t>
            </a:r>
          </a:p>
          <a:p>
            <a:pPr eaLnBrk="1" hangingPunct="1">
              <a:lnSpc>
                <a:spcPct val="80000"/>
              </a:lnSpc>
              <a:spcBef>
                <a:spcPts val="1250"/>
              </a:spcBef>
              <a:buSzPct val="75000"/>
              <a:defRPr/>
            </a:pPr>
            <a:r>
              <a:rPr lang="it-IT" altLang="it-IT" sz="2500" b="1" smtClean="0">
                <a:solidFill>
                  <a:srgbClr val="FFFF00"/>
                </a:solidFill>
                <a:effectLst>
                  <a:outerShdw blurRad="38100" dist="38100" dir="2700000" algn="tl">
                    <a:srgbClr val="000000"/>
                  </a:outerShdw>
                </a:effectLst>
                <a:latin typeface="Comic Sans MS" panose="030F0702030302020204" pitchFamily="66" charset="0"/>
              </a:rPr>
              <a:t>Un pugno spaventoso di nome leucemia</a:t>
            </a:r>
          </a:p>
          <a:p>
            <a:pPr eaLnBrk="1" hangingPunct="1">
              <a:lnSpc>
                <a:spcPct val="80000"/>
              </a:lnSpc>
              <a:buSzPct val="75000"/>
              <a:defRPr/>
            </a:pPr>
            <a:r>
              <a:rPr lang="it-IT" altLang="it-IT" sz="2500" b="1" smtClean="0">
                <a:solidFill>
                  <a:srgbClr val="FFFF00"/>
                </a:solidFill>
                <a:effectLst>
                  <a:outerShdw blurRad="38100" dist="38100" dir="2700000" algn="tl">
                    <a:srgbClr val="000000"/>
                  </a:outerShdw>
                </a:effectLst>
                <a:latin typeface="Comic Sans MS" panose="030F0702030302020204" pitchFamily="66" charset="0"/>
              </a:rPr>
              <a:t>Con sempre più la voglia di tornare a casa mia.</a:t>
            </a:r>
          </a:p>
          <a:p>
            <a:pPr eaLnBrk="1" hangingPunct="1">
              <a:lnSpc>
                <a:spcPct val="80000"/>
              </a:lnSpc>
              <a:spcBef>
                <a:spcPts val="1250"/>
              </a:spcBef>
              <a:buSzPct val="75000"/>
              <a:defRPr/>
            </a:pPr>
            <a:r>
              <a:rPr lang="it-IT" altLang="it-IT" sz="2500" b="1" smtClean="0">
                <a:solidFill>
                  <a:srgbClr val="FFFF00"/>
                </a:solidFill>
                <a:effectLst>
                  <a:outerShdw blurRad="38100" dist="38100" dir="2700000" algn="tl">
                    <a:srgbClr val="000000"/>
                  </a:outerShdw>
                </a:effectLst>
                <a:latin typeface="Comic Sans MS" panose="030F0702030302020204" pitchFamily="66" charset="0"/>
              </a:rPr>
              <a:t>Una foto scherzosa con i dottori pagliaccio</a:t>
            </a:r>
          </a:p>
          <a:p>
            <a:pPr eaLnBrk="1" hangingPunct="1">
              <a:lnSpc>
                <a:spcPct val="80000"/>
              </a:lnSpc>
              <a:buSzPct val="75000"/>
              <a:defRPr/>
            </a:pPr>
            <a:r>
              <a:rPr lang="it-IT" altLang="it-IT" sz="2500" b="1" smtClean="0">
                <a:effectLst>
                  <a:outerShdw blurRad="38100" dist="38100" dir="2700000" algn="tl">
                    <a:srgbClr val="000000"/>
                  </a:outerShdw>
                </a:effectLst>
                <a:latin typeface="Comic Sans MS" panose="030F0702030302020204" pitchFamily="66" charset="0"/>
              </a:rPr>
              <a:t>In mezzo a tanti bimbi con la flebo nel braccio.</a:t>
            </a:r>
          </a:p>
          <a:p>
            <a:pPr eaLnBrk="1" hangingPunct="1">
              <a:lnSpc>
                <a:spcPct val="80000"/>
              </a:lnSpc>
              <a:spcBef>
                <a:spcPts val="1250"/>
              </a:spcBef>
              <a:buSzPct val="75000"/>
              <a:defRPr/>
            </a:pPr>
            <a:r>
              <a:rPr lang="it-IT" altLang="it-IT" sz="2500" b="1" smtClean="0">
                <a:effectLst>
                  <a:outerShdw blurRad="38100" dist="38100" dir="2700000" algn="tl">
                    <a:srgbClr val="000000"/>
                  </a:outerShdw>
                </a:effectLst>
                <a:latin typeface="Comic Sans MS" panose="030F0702030302020204" pitchFamily="66" charset="0"/>
              </a:rPr>
              <a:t>In fondo alla borsa da viaggio, garze, cerotti, medicine</a:t>
            </a:r>
          </a:p>
          <a:p>
            <a:pPr eaLnBrk="1" hangingPunct="1">
              <a:lnSpc>
                <a:spcPct val="80000"/>
              </a:lnSpc>
              <a:buSzPct val="75000"/>
              <a:defRPr/>
            </a:pPr>
            <a:r>
              <a:rPr lang="it-IT" altLang="it-IT" sz="2500" b="1" smtClean="0">
                <a:effectLst>
                  <a:outerShdw blurRad="38100" dist="38100" dir="2700000" algn="tl">
                    <a:srgbClr val="000000"/>
                  </a:outerShdw>
                </a:effectLst>
                <a:latin typeface="Comic Sans MS" panose="030F0702030302020204" pitchFamily="66" charset="0"/>
              </a:rPr>
              <a:t>     a vario dosaggio</a:t>
            </a:r>
          </a:p>
          <a:p>
            <a:pPr eaLnBrk="1" hangingPunct="1">
              <a:lnSpc>
                <a:spcPct val="80000"/>
              </a:lnSpc>
              <a:buSzPct val="75000"/>
              <a:defRPr/>
            </a:pPr>
            <a:r>
              <a:rPr lang="it-IT" altLang="it-IT" sz="2500" b="1" smtClean="0">
                <a:effectLst>
                  <a:outerShdw blurRad="38100" dist="38100" dir="2700000" algn="tl">
                    <a:srgbClr val="000000"/>
                  </a:outerShdw>
                </a:effectLst>
                <a:latin typeface="Comic Sans MS" panose="030F0702030302020204" pitchFamily="66" charset="0"/>
              </a:rPr>
              <a:t>e </a:t>
            </a:r>
            <a:r>
              <a:rPr lang="it-IT" altLang="it-IT" sz="2500" b="1" smtClean="0">
                <a:solidFill>
                  <a:srgbClr val="FFFF00"/>
                </a:solidFill>
                <a:effectLst>
                  <a:outerShdw blurRad="38100" dist="38100" dir="2700000" algn="tl">
                    <a:srgbClr val="000000"/>
                  </a:outerShdw>
                </a:effectLst>
                <a:latin typeface="Comic Sans MS" panose="030F0702030302020204" pitchFamily="66" charset="0"/>
              </a:rPr>
              <a:t>soprattutto la certezza,</a:t>
            </a:r>
          </a:p>
          <a:p>
            <a:pPr eaLnBrk="1" hangingPunct="1">
              <a:lnSpc>
                <a:spcPct val="80000"/>
              </a:lnSpc>
              <a:buSzPct val="75000"/>
              <a:defRPr/>
            </a:pPr>
            <a:r>
              <a:rPr lang="it-IT" altLang="it-IT" sz="2500" b="1" smtClean="0">
                <a:solidFill>
                  <a:srgbClr val="FFFF00"/>
                </a:solidFill>
                <a:effectLst>
                  <a:outerShdw blurRad="38100" dist="38100" dir="2700000" algn="tl">
                    <a:srgbClr val="000000"/>
                  </a:outerShdw>
                </a:effectLst>
                <a:latin typeface="Comic Sans MS" panose="030F0702030302020204" pitchFamily="66" charset="0"/>
              </a:rPr>
              <a:t>     anche se adagio,</a:t>
            </a:r>
          </a:p>
          <a:p>
            <a:pPr eaLnBrk="1" hangingPunct="1">
              <a:lnSpc>
                <a:spcPct val="80000"/>
              </a:lnSpc>
              <a:buSzPct val="75000"/>
              <a:defRPr/>
            </a:pPr>
            <a:r>
              <a:rPr lang="it-IT" altLang="it-IT" sz="2500" b="1" smtClean="0">
                <a:solidFill>
                  <a:srgbClr val="FFFF00"/>
                </a:solidFill>
                <a:effectLst>
                  <a:outerShdw blurRad="38100" dist="38100" dir="2700000" algn="tl">
                    <a:srgbClr val="000000"/>
                  </a:outerShdw>
                </a:effectLst>
                <a:latin typeface="Comic Sans MS" panose="030F0702030302020204" pitchFamily="66" charset="0"/>
              </a:rPr>
              <a:t>di vincere questa difficile prova di coraggio</a:t>
            </a:r>
            <a:r>
              <a:rPr lang="it-IT" altLang="it-IT" sz="2500" b="1" smtClean="0">
                <a:effectLst>
                  <a:outerShdw blurRad="38100" dist="38100" dir="2700000" algn="tl">
                    <a:srgbClr val="000000"/>
                  </a:outerShdw>
                </a:effectLst>
                <a:latin typeface="Comic Sans MS" panose="030F0702030302020204" pitchFamily="66" charset="0"/>
              </a:rPr>
              <a:t>.</a:t>
            </a:r>
          </a:p>
        </p:txBody>
      </p:sp>
      <p:sp>
        <p:nvSpPr>
          <p:cNvPr id="8195" name="Text Box 3"/>
          <p:cNvSpPr txBox="1">
            <a:spLocks noChangeArrowheads="1"/>
          </p:cNvSpPr>
          <p:nvPr/>
        </p:nvSpPr>
        <p:spPr bwMode="auto">
          <a:xfrm>
            <a:off x="7740650" y="6337300"/>
            <a:ext cx="1025525"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9pPr>
          </a:lstStyle>
          <a:p>
            <a:pPr eaLnBrk="1" hangingPunct="1">
              <a:lnSpc>
                <a:spcPct val="80000"/>
              </a:lnSpc>
              <a:spcBef>
                <a:spcPts val="1250"/>
              </a:spcBef>
              <a:buClr>
                <a:srgbClr val="000000"/>
              </a:buClr>
              <a:buSzPct val="100000"/>
              <a:buFont typeface="Times New Roman" panose="02020603050405020304" pitchFamily="18" charset="0"/>
              <a:buNone/>
              <a:defRPr/>
            </a:pPr>
            <a:r>
              <a:rPr lang="it-IT" altLang="it-IT" sz="2500" b="1" smtClean="0">
                <a:effectLst>
                  <a:outerShdw blurRad="38100" dist="38100" dir="2700000" algn="tl">
                    <a:srgbClr val="000000"/>
                  </a:outerShdw>
                </a:effectLst>
                <a:latin typeface="Comic Sans MS" panose="030F0702030302020204" pitchFamily="66" charset="0"/>
              </a:rPr>
              <a:t>10 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t>COME PARLARE</a:t>
            </a:r>
            <a:endParaRPr lang="it-IT" sz="4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8" name="Picture 2" descr="Montali"/>
          <p:cNvPicPr>
            <a:picLocks noChangeAspect="1" noChangeArrowheads="1"/>
          </p:cNvPicPr>
          <p:nvPr/>
        </p:nvPicPr>
        <p:blipFill>
          <a:blip r:embed="rId2" cstate="print"/>
          <a:srcRect/>
          <a:stretch>
            <a:fillRect/>
          </a:stretch>
        </p:blipFill>
        <p:spPr bwMode="auto">
          <a:xfrm>
            <a:off x="2863850" y="633413"/>
            <a:ext cx="3389313" cy="55245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595313" y="847725"/>
            <a:ext cx="3851275" cy="519113"/>
          </a:xfrm>
          <a:prstGeom prst="rect">
            <a:avLst/>
          </a:prstGeom>
          <a:noFill/>
          <a:ln w="9525">
            <a:noFill/>
            <a:miter lim="800000"/>
            <a:headEnd/>
            <a:tailEnd/>
          </a:ln>
          <a:effectLst/>
        </p:spPr>
        <p:txBody>
          <a:bodyPr wrap="none">
            <a:spAutoFit/>
          </a:bodyPr>
          <a:lstStyle/>
          <a:p>
            <a:r>
              <a:rPr lang="it-IT" sz="2800" b="1">
                <a:latin typeface="Verdana" pitchFamily="34" charset="0"/>
              </a:rPr>
              <a:t>Messaggio Inviato</a:t>
            </a:r>
          </a:p>
        </p:txBody>
      </p:sp>
      <p:sp>
        <p:nvSpPr>
          <p:cNvPr id="307203" name="Text Box 3"/>
          <p:cNvSpPr txBox="1">
            <a:spLocks noChangeArrowheads="1"/>
          </p:cNvSpPr>
          <p:nvPr/>
        </p:nvSpPr>
        <p:spPr bwMode="auto">
          <a:xfrm>
            <a:off x="1116013" y="1838325"/>
            <a:ext cx="2071687" cy="519113"/>
          </a:xfrm>
          <a:prstGeom prst="rect">
            <a:avLst/>
          </a:prstGeom>
          <a:noFill/>
          <a:ln w="28575">
            <a:noFill/>
            <a:miter lim="800000"/>
            <a:headEnd/>
            <a:tailEnd/>
          </a:ln>
          <a:effectLst/>
        </p:spPr>
        <p:txBody>
          <a:bodyPr wrap="none">
            <a:spAutoFit/>
          </a:bodyPr>
          <a:lstStyle/>
          <a:p>
            <a:r>
              <a:rPr lang="it-IT" sz="2800">
                <a:latin typeface="Verdana" pitchFamily="34" charset="0"/>
              </a:rPr>
              <a:t>1. PAROLE</a:t>
            </a:r>
          </a:p>
        </p:txBody>
      </p:sp>
      <p:sp>
        <p:nvSpPr>
          <p:cNvPr id="307204" name="Text Box 4"/>
          <p:cNvSpPr txBox="1">
            <a:spLocks noChangeArrowheads="1"/>
          </p:cNvSpPr>
          <p:nvPr/>
        </p:nvSpPr>
        <p:spPr bwMode="auto">
          <a:xfrm>
            <a:off x="4729163" y="1687513"/>
            <a:ext cx="3038475" cy="819150"/>
          </a:xfrm>
          <a:prstGeom prst="rect">
            <a:avLst/>
          </a:prstGeom>
          <a:noFill/>
          <a:ln w="28575">
            <a:noFill/>
            <a:miter lim="800000"/>
            <a:headEnd/>
            <a:tailEnd/>
          </a:ln>
          <a:effectLst/>
        </p:spPr>
        <p:txBody>
          <a:bodyPr wrap="none">
            <a:spAutoFit/>
          </a:bodyPr>
          <a:lstStyle/>
          <a:p>
            <a:pPr>
              <a:lnSpc>
                <a:spcPct val="85000"/>
              </a:lnSpc>
              <a:tabLst>
                <a:tab pos="358775" algn="l"/>
              </a:tabLst>
            </a:pPr>
            <a:r>
              <a:rPr lang="it-IT" sz="2800">
                <a:latin typeface="Verdana" pitchFamily="34" charset="0"/>
              </a:rPr>
              <a:t>2. LINGUAGGIO</a:t>
            </a:r>
          </a:p>
          <a:p>
            <a:pPr>
              <a:lnSpc>
                <a:spcPct val="85000"/>
              </a:lnSpc>
              <a:tabLst>
                <a:tab pos="358775" algn="l"/>
              </a:tabLst>
            </a:pPr>
            <a:r>
              <a:rPr lang="it-IT" sz="2800">
                <a:latin typeface="Verdana" pitchFamily="34" charset="0"/>
              </a:rPr>
              <a:t>	DEL CORPO</a:t>
            </a:r>
          </a:p>
        </p:txBody>
      </p:sp>
      <p:sp>
        <p:nvSpPr>
          <p:cNvPr id="307205" name="Rectangle 5"/>
          <p:cNvSpPr>
            <a:spLocks noChangeArrowheads="1"/>
          </p:cNvSpPr>
          <p:nvPr/>
        </p:nvSpPr>
        <p:spPr bwMode="auto">
          <a:xfrm>
            <a:off x="698500" y="1643063"/>
            <a:ext cx="3081338" cy="825500"/>
          </a:xfrm>
          <a:prstGeom prst="rect">
            <a:avLst/>
          </a:prstGeom>
          <a:noFill/>
          <a:ln w="28575">
            <a:solidFill>
              <a:schemeClr val="tx1"/>
            </a:solidFill>
            <a:miter lim="800000"/>
            <a:headEnd/>
            <a:tailEnd/>
          </a:ln>
          <a:effectLst/>
        </p:spPr>
        <p:txBody>
          <a:bodyPr wrap="none" anchor="ctr"/>
          <a:lstStyle/>
          <a:p>
            <a:endParaRPr lang="it-IT"/>
          </a:p>
        </p:txBody>
      </p:sp>
      <p:sp>
        <p:nvSpPr>
          <p:cNvPr id="307206" name="Rectangle 6"/>
          <p:cNvSpPr>
            <a:spLocks noChangeArrowheads="1"/>
          </p:cNvSpPr>
          <p:nvPr/>
        </p:nvSpPr>
        <p:spPr bwMode="auto">
          <a:xfrm>
            <a:off x="4227513" y="1643063"/>
            <a:ext cx="4075112" cy="825500"/>
          </a:xfrm>
          <a:prstGeom prst="rect">
            <a:avLst/>
          </a:prstGeom>
          <a:noFill/>
          <a:ln w="28575">
            <a:solidFill>
              <a:schemeClr val="tx1"/>
            </a:solidFill>
            <a:miter lim="800000"/>
            <a:headEnd/>
            <a:tailEnd/>
          </a:ln>
          <a:effectLst/>
        </p:spPr>
        <p:txBody>
          <a:bodyPr wrap="none" anchor="ctr"/>
          <a:lstStyle/>
          <a:p>
            <a:endParaRPr lang="it-IT"/>
          </a:p>
        </p:txBody>
      </p:sp>
      <p:sp>
        <p:nvSpPr>
          <p:cNvPr id="307207" name="Text Box 7"/>
          <p:cNvSpPr txBox="1">
            <a:spLocks noChangeArrowheads="1"/>
          </p:cNvSpPr>
          <p:nvPr/>
        </p:nvSpPr>
        <p:spPr bwMode="auto">
          <a:xfrm>
            <a:off x="595313" y="3302000"/>
            <a:ext cx="4143375" cy="519113"/>
          </a:xfrm>
          <a:prstGeom prst="rect">
            <a:avLst/>
          </a:prstGeom>
          <a:noFill/>
          <a:ln w="9525">
            <a:noFill/>
            <a:miter lim="800000"/>
            <a:headEnd/>
            <a:tailEnd/>
          </a:ln>
          <a:effectLst/>
        </p:spPr>
        <p:txBody>
          <a:bodyPr wrap="none">
            <a:spAutoFit/>
          </a:bodyPr>
          <a:lstStyle/>
          <a:p>
            <a:r>
              <a:rPr lang="it-IT" sz="2800" b="1">
                <a:latin typeface="Verdana" pitchFamily="34" charset="0"/>
              </a:rPr>
              <a:t>Messaggio Recepito</a:t>
            </a:r>
          </a:p>
        </p:txBody>
      </p:sp>
      <p:sp>
        <p:nvSpPr>
          <p:cNvPr id="307208" name="Text Box 8"/>
          <p:cNvSpPr txBox="1">
            <a:spLocks noChangeArrowheads="1"/>
          </p:cNvSpPr>
          <p:nvPr/>
        </p:nvSpPr>
        <p:spPr bwMode="auto">
          <a:xfrm>
            <a:off x="684213" y="4284663"/>
            <a:ext cx="3011487" cy="519112"/>
          </a:xfrm>
          <a:prstGeom prst="rect">
            <a:avLst/>
          </a:prstGeom>
          <a:noFill/>
          <a:ln w="28575">
            <a:noFill/>
            <a:miter lim="800000"/>
            <a:headEnd/>
            <a:tailEnd/>
          </a:ln>
          <a:effectLst/>
        </p:spPr>
        <p:txBody>
          <a:bodyPr wrap="none">
            <a:spAutoFit/>
          </a:bodyPr>
          <a:lstStyle/>
          <a:p>
            <a:r>
              <a:rPr lang="it-IT" sz="2800">
                <a:latin typeface="Verdana" pitchFamily="34" charset="0"/>
              </a:rPr>
              <a:t>3. ATTUAZIONE</a:t>
            </a:r>
          </a:p>
        </p:txBody>
      </p:sp>
      <p:sp>
        <p:nvSpPr>
          <p:cNvPr id="307209" name="Text Box 9"/>
          <p:cNvSpPr txBox="1">
            <a:spLocks noChangeArrowheads="1"/>
          </p:cNvSpPr>
          <p:nvPr/>
        </p:nvSpPr>
        <p:spPr bwMode="auto">
          <a:xfrm>
            <a:off x="4211638" y="4314825"/>
            <a:ext cx="4135437" cy="455613"/>
          </a:xfrm>
          <a:prstGeom prst="rect">
            <a:avLst/>
          </a:prstGeom>
          <a:noFill/>
          <a:ln w="28575">
            <a:noFill/>
            <a:miter lim="800000"/>
            <a:headEnd/>
            <a:tailEnd/>
          </a:ln>
          <a:effectLst/>
        </p:spPr>
        <p:txBody>
          <a:bodyPr wrap="none">
            <a:spAutoFit/>
          </a:bodyPr>
          <a:lstStyle/>
          <a:p>
            <a:pPr>
              <a:lnSpc>
                <a:spcPct val="85000"/>
              </a:lnSpc>
              <a:tabLst>
                <a:tab pos="358775" algn="l"/>
              </a:tabLst>
            </a:pPr>
            <a:r>
              <a:rPr lang="it-IT" sz="2800">
                <a:latin typeface="Verdana" pitchFamily="34" charset="0"/>
              </a:rPr>
              <a:t>4. RISULTATO FINALE</a:t>
            </a:r>
          </a:p>
        </p:txBody>
      </p:sp>
      <p:sp>
        <p:nvSpPr>
          <p:cNvPr id="307210" name="Rectangle 10"/>
          <p:cNvSpPr>
            <a:spLocks noChangeArrowheads="1"/>
          </p:cNvSpPr>
          <p:nvPr/>
        </p:nvSpPr>
        <p:spPr bwMode="auto">
          <a:xfrm>
            <a:off x="698500" y="4097338"/>
            <a:ext cx="3081338" cy="825500"/>
          </a:xfrm>
          <a:prstGeom prst="rect">
            <a:avLst/>
          </a:prstGeom>
          <a:noFill/>
          <a:ln w="28575">
            <a:solidFill>
              <a:schemeClr val="tx1"/>
            </a:solidFill>
            <a:miter lim="800000"/>
            <a:headEnd/>
            <a:tailEnd/>
          </a:ln>
          <a:effectLst/>
        </p:spPr>
        <p:txBody>
          <a:bodyPr wrap="none" anchor="ctr"/>
          <a:lstStyle/>
          <a:p>
            <a:endParaRPr lang="it-IT"/>
          </a:p>
        </p:txBody>
      </p:sp>
      <p:sp>
        <p:nvSpPr>
          <p:cNvPr id="307211" name="Rectangle 11"/>
          <p:cNvSpPr>
            <a:spLocks noChangeArrowheads="1"/>
          </p:cNvSpPr>
          <p:nvPr/>
        </p:nvSpPr>
        <p:spPr bwMode="auto">
          <a:xfrm>
            <a:off x="4227513" y="4097338"/>
            <a:ext cx="4075112" cy="825500"/>
          </a:xfrm>
          <a:prstGeom prst="rect">
            <a:avLst/>
          </a:prstGeom>
          <a:noFill/>
          <a:ln w="2857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685800" y="343375"/>
            <a:ext cx="7772400" cy="801688"/>
          </a:xfrm>
        </p:spPr>
        <p:txBody>
          <a:bodyPr/>
          <a:lstStyle/>
          <a:p>
            <a:r>
              <a:rPr lang="it-IT" sz="3600" dirty="0">
                <a:latin typeface="Verdana" pitchFamily="34" charset="0"/>
              </a:rPr>
              <a:t>Analisi soggettiva e oggettiva</a:t>
            </a:r>
          </a:p>
        </p:txBody>
      </p:sp>
      <p:sp>
        <p:nvSpPr>
          <p:cNvPr id="308227" name="Rectangle 3"/>
          <p:cNvSpPr>
            <a:spLocks noGrp="1" noChangeArrowheads="1"/>
          </p:cNvSpPr>
          <p:nvPr>
            <p:ph type="body" idx="1"/>
          </p:nvPr>
        </p:nvSpPr>
        <p:spPr>
          <a:xfrm>
            <a:off x="457200" y="1455738"/>
            <a:ext cx="8229600" cy="4946650"/>
          </a:xfrm>
        </p:spPr>
        <p:txBody>
          <a:bodyPr/>
          <a:lstStyle/>
          <a:p>
            <a:pPr>
              <a:lnSpc>
                <a:spcPct val="95000"/>
              </a:lnSpc>
              <a:spcBef>
                <a:spcPct val="30000"/>
              </a:spcBef>
            </a:pPr>
            <a:r>
              <a:rPr lang="it-IT" sz="2800" dirty="0">
                <a:solidFill>
                  <a:srgbClr val="FFFF00"/>
                </a:solidFill>
                <a:latin typeface="Verdana" pitchFamily="34" charset="0"/>
              </a:rPr>
              <a:t>Comunicare è importante, ma ancora di più è far sì che il contenuto del messaggio lanciato e di quello recepito combacino</a:t>
            </a:r>
            <a:r>
              <a:rPr lang="it-IT" sz="2800" dirty="0">
                <a:latin typeface="Verdana" pitchFamily="34" charset="0"/>
              </a:rPr>
              <a:t>.</a:t>
            </a:r>
          </a:p>
          <a:p>
            <a:pPr>
              <a:lnSpc>
                <a:spcPct val="95000"/>
              </a:lnSpc>
              <a:spcBef>
                <a:spcPct val="30000"/>
              </a:spcBef>
            </a:pPr>
            <a:r>
              <a:rPr lang="it-IT" sz="2800" dirty="0">
                <a:latin typeface="Verdana" pitchFamily="34" charset="0"/>
              </a:rPr>
              <a:t>Quando diciamo che una persona è di bell’aspetto comunichiamo l’effetto che questa ha avuto su di noi, anche se la realtà è diversa. Se andiamo al cinema o a una rappresentazione teatrale, al termine ne usciamo con una nostra idea di quello che il regista voleva dirci, che lui sia d’accordo o meno.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685800" y="389675"/>
            <a:ext cx="7772400" cy="801688"/>
          </a:xfrm>
        </p:spPr>
        <p:txBody>
          <a:bodyPr/>
          <a:lstStyle/>
          <a:p>
            <a:r>
              <a:rPr lang="it-IT" sz="3600" dirty="0">
                <a:latin typeface="Verdana" pitchFamily="34" charset="0"/>
              </a:rPr>
              <a:t>Analisi soggettiva e oggettiva</a:t>
            </a:r>
          </a:p>
        </p:txBody>
      </p:sp>
      <p:sp>
        <p:nvSpPr>
          <p:cNvPr id="309251" name="Rectangle 3"/>
          <p:cNvSpPr>
            <a:spLocks noGrp="1" noChangeArrowheads="1"/>
          </p:cNvSpPr>
          <p:nvPr>
            <p:ph type="body" idx="1"/>
          </p:nvPr>
        </p:nvSpPr>
        <p:spPr>
          <a:xfrm>
            <a:off x="457200" y="1455738"/>
            <a:ext cx="8229600" cy="4395787"/>
          </a:xfrm>
        </p:spPr>
        <p:txBody>
          <a:bodyPr/>
          <a:lstStyle/>
          <a:p>
            <a:pPr>
              <a:spcBef>
                <a:spcPct val="30000"/>
              </a:spcBef>
            </a:pPr>
            <a:r>
              <a:rPr lang="it-IT" sz="2800" dirty="0">
                <a:solidFill>
                  <a:srgbClr val="FFFF00"/>
                </a:solidFill>
                <a:latin typeface="Verdana" pitchFamily="34" charset="0"/>
              </a:rPr>
              <a:t>E’ un percorso naturale: ogni messaggio viene filtrato dalla nostra personalità, dai nostri bisogni, dalla nostra sensibilità e dalla nostra acutezza.</a:t>
            </a:r>
            <a:r>
              <a:rPr lang="it-IT" sz="2800" dirty="0">
                <a:latin typeface="Verdana" pitchFamily="34" charset="0"/>
              </a:rPr>
              <a:t> Questo vale anche per il Capo: ma ogni suo ordine deve partire da un’analisi oggettiva. Un numero troppo alto di pareri contrastanti all’interno di un team è molto pericoloso.</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Bouquet"/>
          <p:cNvSpPr>
            <a:spLocks noChangeArrowheads="1"/>
          </p:cNvSpPr>
          <p:nvPr/>
        </p:nvSpPr>
        <p:spPr bwMode="auto">
          <a:xfrm>
            <a:off x="4529138" y="4016375"/>
            <a:ext cx="4440237" cy="2368550"/>
          </a:xfrm>
          <a:prstGeom prst="rect">
            <a:avLst/>
          </a:prstGeom>
          <a:blipFill dpi="0" rotWithShape="0">
            <a:blip r:embed="rId2" cstate="print"/>
            <a:srcRect/>
            <a:tile tx="0" ty="0" sx="100000" sy="100000" flip="none" algn="tl"/>
          </a:blipFill>
          <a:ln w="19050">
            <a:solidFill>
              <a:srgbClr val="FFFF00"/>
            </a:solidFill>
            <a:miter lim="800000"/>
            <a:headEnd/>
            <a:tailEnd/>
          </a:ln>
          <a:effectLst/>
        </p:spPr>
        <p:txBody>
          <a:bodyPr wrap="none" anchor="ctr"/>
          <a:lstStyle/>
          <a:p>
            <a:endParaRPr lang="it-IT"/>
          </a:p>
        </p:txBody>
      </p:sp>
      <p:sp>
        <p:nvSpPr>
          <p:cNvPr id="53251" name="Rectangle 3" descr="Bouquet"/>
          <p:cNvSpPr>
            <a:spLocks noChangeArrowheads="1"/>
          </p:cNvSpPr>
          <p:nvPr/>
        </p:nvSpPr>
        <p:spPr bwMode="auto">
          <a:xfrm>
            <a:off x="4529138" y="346075"/>
            <a:ext cx="4440237" cy="2933700"/>
          </a:xfrm>
          <a:prstGeom prst="rect">
            <a:avLst/>
          </a:prstGeom>
          <a:blipFill dpi="0" rotWithShape="0">
            <a:blip r:embed="rId2" cstate="print"/>
            <a:srcRect/>
            <a:tile tx="0" ty="0" sx="100000" sy="100000" flip="none" algn="tl"/>
          </a:blipFill>
          <a:ln w="19050">
            <a:solidFill>
              <a:srgbClr val="FFFF00"/>
            </a:solidFill>
            <a:miter lim="800000"/>
            <a:headEnd/>
            <a:tailEnd/>
          </a:ln>
          <a:effectLst/>
        </p:spPr>
        <p:txBody>
          <a:bodyPr wrap="none" anchor="ctr"/>
          <a:lstStyle/>
          <a:p>
            <a:endParaRPr lang="it-IT"/>
          </a:p>
        </p:txBody>
      </p:sp>
      <p:sp>
        <p:nvSpPr>
          <p:cNvPr id="53252" name="AutoShape 4"/>
          <p:cNvSpPr>
            <a:spLocks noChangeArrowheads="1"/>
          </p:cNvSpPr>
          <p:nvPr/>
        </p:nvSpPr>
        <p:spPr bwMode="auto">
          <a:xfrm>
            <a:off x="0" y="376238"/>
            <a:ext cx="5080000" cy="2847975"/>
          </a:xfrm>
          <a:prstGeom prst="irregularSeal1">
            <a:avLst/>
          </a:prstGeom>
          <a:gradFill rotWithShape="0">
            <a:gsLst>
              <a:gs pos="0">
                <a:srgbClr val="3399FF">
                  <a:gamma/>
                  <a:shade val="36078"/>
                  <a:invGamma/>
                </a:srgbClr>
              </a:gs>
              <a:gs pos="100000">
                <a:srgbClr val="3399FF"/>
              </a:gs>
            </a:gsLst>
            <a:lin ang="5400000" scaled="1"/>
          </a:gradFill>
          <a:ln w="19050">
            <a:solidFill>
              <a:srgbClr val="FFFF00"/>
            </a:solidFill>
            <a:miter lim="800000"/>
            <a:headEnd/>
            <a:tailEnd/>
          </a:ln>
          <a:effectLst/>
        </p:spPr>
        <p:txBody>
          <a:bodyPr wrap="none" anchor="ctr"/>
          <a:lstStyle/>
          <a:p>
            <a:endParaRPr lang="it-IT"/>
          </a:p>
        </p:txBody>
      </p:sp>
      <p:sp>
        <p:nvSpPr>
          <p:cNvPr id="53253" name="AutoShape 5"/>
          <p:cNvSpPr>
            <a:spLocks noChangeArrowheads="1"/>
          </p:cNvSpPr>
          <p:nvPr/>
        </p:nvSpPr>
        <p:spPr bwMode="auto">
          <a:xfrm>
            <a:off x="0" y="3341688"/>
            <a:ext cx="4770438" cy="3524250"/>
          </a:xfrm>
          <a:prstGeom prst="irregularSeal1">
            <a:avLst/>
          </a:prstGeom>
          <a:gradFill rotWithShape="0">
            <a:gsLst>
              <a:gs pos="0">
                <a:srgbClr val="3399FF">
                  <a:gamma/>
                  <a:shade val="36078"/>
                  <a:invGamma/>
                </a:srgbClr>
              </a:gs>
              <a:gs pos="100000">
                <a:srgbClr val="3399FF"/>
              </a:gs>
            </a:gsLst>
            <a:lin ang="5400000" scaled="1"/>
          </a:gradFill>
          <a:ln w="19050">
            <a:solidFill>
              <a:srgbClr val="FFFF00"/>
            </a:solidFill>
            <a:miter lim="800000"/>
            <a:headEnd/>
            <a:tailEnd/>
          </a:ln>
          <a:effectLst/>
        </p:spPr>
        <p:txBody>
          <a:bodyPr wrap="none" anchor="ctr"/>
          <a:lstStyle/>
          <a:p>
            <a:endParaRPr lang="it-IT"/>
          </a:p>
        </p:txBody>
      </p:sp>
      <p:sp>
        <p:nvSpPr>
          <p:cNvPr id="53254" name="Text Box 6"/>
          <p:cNvSpPr txBox="1">
            <a:spLocks noChangeArrowheads="1"/>
          </p:cNvSpPr>
          <p:nvPr/>
        </p:nvSpPr>
        <p:spPr bwMode="auto">
          <a:xfrm>
            <a:off x="560388" y="1416050"/>
            <a:ext cx="3868737" cy="768350"/>
          </a:xfrm>
          <a:prstGeom prst="rect">
            <a:avLst/>
          </a:prstGeom>
          <a:noFill/>
          <a:ln w="9525">
            <a:noFill/>
            <a:miter lim="800000"/>
            <a:headEnd/>
            <a:tailEnd/>
          </a:ln>
          <a:effectLst/>
        </p:spPr>
        <p:txBody>
          <a:bodyPr wrap="none">
            <a:spAutoFit/>
          </a:bodyPr>
          <a:lstStyle/>
          <a:p>
            <a:pPr algn="ctr">
              <a:lnSpc>
                <a:spcPct val="85000"/>
              </a:lnSpc>
            </a:pPr>
            <a:r>
              <a:rPr lang="it-IT" sz="2600">
                <a:solidFill>
                  <a:srgbClr val="FFFF00"/>
                </a:solidFill>
                <a:latin typeface="Arial Black" pitchFamily="34" charset="0"/>
              </a:rPr>
              <a:t>COMUNICAZIONE</a:t>
            </a:r>
          </a:p>
          <a:p>
            <a:pPr algn="ctr">
              <a:lnSpc>
                <a:spcPct val="85000"/>
              </a:lnSpc>
            </a:pPr>
            <a:r>
              <a:rPr lang="it-IT" sz="2600">
                <a:solidFill>
                  <a:srgbClr val="FFFF00"/>
                </a:solidFill>
                <a:latin typeface="Arial Black" pitchFamily="34" charset="0"/>
              </a:rPr>
              <a:t>PROGETTO DI CURA</a:t>
            </a:r>
            <a:endParaRPr lang="it-IT" sz="2600"/>
          </a:p>
        </p:txBody>
      </p:sp>
      <p:sp>
        <p:nvSpPr>
          <p:cNvPr id="53255" name="Text Box 7"/>
          <p:cNvSpPr txBox="1">
            <a:spLocks noChangeArrowheads="1"/>
          </p:cNvSpPr>
          <p:nvPr/>
        </p:nvSpPr>
        <p:spPr bwMode="auto">
          <a:xfrm>
            <a:off x="4613819" y="657225"/>
            <a:ext cx="4286751" cy="2336024"/>
          </a:xfrm>
          <a:prstGeom prst="rect">
            <a:avLst/>
          </a:prstGeom>
          <a:noFill/>
          <a:ln w="9525">
            <a:noFill/>
            <a:miter lim="800000"/>
            <a:headEnd/>
            <a:tailEnd/>
          </a:ln>
          <a:effectLst/>
        </p:spPr>
        <p:txBody>
          <a:bodyPr wrap="none">
            <a:spAutoFit/>
          </a:bodyPr>
          <a:lstStyle/>
          <a:p>
            <a:pPr marL="276225" indent="-276225" algn="ctr">
              <a:lnSpc>
                <a:spcPct val="90000"/>
              </a:lnSpc>
              <a:tabLst>
                <a:tab pos="1243013" algn="l"/>
              </a:tabLst>
            </a:pPr>
            <a:r>
              <a:rPr lang="it-IT" sz="2200" dirty="0">
                <a:solidFill>
                  <a:srgbClr val="000000"/>
                </a:solidFill>
                <a:latin typeface="Arial Black" pitchFamily="34" charset="0"/>
              </a:rPr>
              <a:t>PRIMARIO </a:t>
            </a:r>
          </a:p>
          <a:p>
            <a:pPr marL="276225" indent="-276225" algn="ctr">
              <a:lnSpc>
                <a:spcPct val="90000"/>
              </a:lnSpc>
              <a:tabLst>
                <a:tab pos="1243013" algn="l"/>
              </a:tabLst>
            </a:pPr>
            <a:r>
              <a:rPr lang="it-IT" sz="2200" dirty="0">
                <a:solidFill>
                  <a:srgbClr val="000000"/>
                </a:solidFill>
                <a:latin typeface="Arial Black" pitchFamily="34" charset="0"/>
              </a:rPr>
              <a:t>+</a:t>
            </a:r>
          </a:p>
          <a:p>
            <a:pPr marL="276225" indent="-276225" algn="ctr">
              <a:lnSpc>
                <a:spcPct val="90000"/>
              </a:lnSpc>
              <a:tabLst>
                <a:tab pos="1243013" algn="l"/>
              </a:tabLst>
            </a:pPr>
            <a:r>
              <a:rPr lang="it-IT" sz="2200" dirty="0">
                <a:solidFill>
                  <a:srgbClr val="000000"/>
                </a:solidFill>
                <a:latin typeface="Arial Black" pitchFamily="34" charset="0"/>
              </a:rPr>
              <a:t>MEDICO </a:t>
            </a:r>
            <a:r>
              <a:rPr lang="it-IT" sz="2200" dirty="0" err="1">
                <a:solidFill>
                  <a:srgbClr val="000000"/>
                </a:solidFill>
                <a:latin typeface="Arial Black" pitchFamily="34" charset="0"/>
              </a:rPr>
              <a:t>DI</a:t>
            </a:r>
            <a:r>
              <a:rPr lang="it-IT" sz="2200" dirty="0">
                <a:solidFill>
                  <a:srgbClr val="000000"/>
                </a:solidFill>
                <a:latin typeface="Arial Black" pitchFamily="34" charset="0"/>
              </a:rPr>
              <a:t> REPARTO</a:t>
            </a:r>
          </a:p>
          <a:p>
            <a:pPr marL="276225" indent="-276225" algn="ctr">
              <a:lnSpc>
                <a:spcPct val="90000"/>
              </a:lnSpc>
              <a:tabLst>
                <a:tab pos="1243013" algn="l"/>
              </a:tabLst>
            </a:pPr>
            <a:r>
              <a:rPr lang="it-IT" sz="2200" dirty="0">
                <a:solidFill>
                  <a:srgbClr val="000000"/>
                </a:solidFill>
                <a:latin typeface="Arial Black" pitchFamily="34" charset="0"/>
              </a:rPr>
              <a:t>+</a:t>
            </a:r>
          </a:p>
          <a:p>
            <a:pPr marL="276225" indent="-276225" algn="ctr">
              <a:lnSpc>
                <a:spcPct val="90000"/>
              </a:lnSpc>
              <a:tabLst>
                <a:tab pos="1243013" algn="l"/>
              </a:tabLst>
            </a:pPr>
            <a:r>
              <a:rPr lang="it-IT" sz="2200" dirty="0">
                <a:solidFill>
                  <a:srgbClr val="000000"/>
                </a:solidFill>
                <a:latin typeface="Arial Black" pitchFamily="34" charset="0"/>
              </a:rPr>
              <a:t>MEDICO </a:t>
            </a:r>
            <a:r>
              <a:rPr lang="it-IT" sz="2200" dirty="0" err="1">
                <a:solidFill>
                  <a:srgbClr val="000000"/>
                </a:solidFill>
                <a:latin typeface="Arial Black" pitchFamily="34" charset="0"/>
              </a:rPr>
              <a:t>DI</a:t>
            </a:r>
            <a:r>
              <a:rPr lang="it-IT" sz="2200" dirty="0">
                <a:solidFill>
                  <a:srgbClr val="000000"/>
                </a:solidFill>
                <a:latin typeface="Arial Black" pitchFamily="34" charset="0"/>
              </a:rPr>
              <a:t> FAMIGLIA</a:t>
            </a:r>
          </a:p>
          <a:p>
            <a:pPr marL="276225" indent="-276225" algn="ctr">
              <a:lnSpc>
                <a:spcPct val="90000"/>
              </a:lnSpc>
              <a:tabLst>
                <a:tab pos="1243013" algn="l"/>
              </a:tabLst>
            </a:pPr>
            <a:r>
              <a:rPr lang="it-IT" sz="2800" dirty="0">
                <a:solidFill>
                  <a:srgbClr val="000000"/>
                </a:solidFill>
                <a:latin typeface="Arial Black" pitchFamily="34" charset="0"/>
              </a:rPr>
              <a:t>+</a:t>
            </a:r>
            <a:endParaRPr lang="it-IT" sz="2200" dirty="0">
              <a:solidFill>
                <a:srgbClr val="000000"/>
              </a:solidFill>
              <a:latin typeface="Arial Black" pitchFamily="34" charset="0"/>
            </a:endParaRPr>
          </a:p>
          <a:p>
            <a:pPr marL="276225" indent="-276225" algn="ctr">
              <a:lnSpc>
                <a:spcPct val="90000"/>
              </a:lnSpc>
              <a:tabLst>
                <a:tab pos="1243013" algn="l"/>
              </a:tabLst>
            </a:pPr>
            <a:r>
              <a:rPr lang="it-IT" dirty="0">
                <a:solidFill>
                  <a:srgbClr val="0000FF"/>
                </a:solidFill>
                <a:effectLst>
                  <a:outerShdw blurRad="38100" dist="38100" dir="2700000" algn="tl">
                    <a:srgbClr val="000000"/>
                  </a:outerShdw>
                </a:effectLst>
                <a:latin typeface="Arial Black" pitchFamily="34" charset="0"/>
              </a:rPr>
              <a:t>CAPOSALA/INFERMIERA</a:t>
            </a:r>
          </a:p>
        </p:txBody>
      </p:sp>
      <p:sp>
        <p:nvSpPr>
          <p:cNvPr id="53256" name="Text Box 8"/>
          <p:cNvSpPr txBox="1">
            <a:spLocks noChangeArrowheads="1"/>
          </p:cNvSpPr>
          <p:nvPr/>
        </p:nvSpPr>
        <p:spPr bwMode="auto">
          <a:xfrm>
            <a:off x="731838" y="4578350"/>
            <a:ext cx="3373437" cy="1044575"/>
          </a:xfrm>
          <a:prstGeom prst="rect">
            <a:avLst/>
          </a:prstGeom>
          <a:noFill/>
          <a:ln w="9525">
            <a:noFill/>
            <a:miter lim="800000"/>
            <a:headEnd/>
            <a:tailEnd/>
          </a:ln>
          <a:effectLst/>
        </p:spPr>
        <p:txBody>
          <a:bodyPr wrap="none">
            <a:spAutoFit/>
          </a:bodyPr>
          <a:lstStyle/>
          <a:p>
            <a:pPr algn="ctr">
              <a:lnSpc>
                <a:spcPct val="80000"/>
              </a:lnSpc>
            </a:pPr>
            <a:r>
              <a:rPr lang="it-IT" sz="2600">
                <a:solidFill>
                  <a:srgbClr val="FFFF00"/>
                </a:solidFill>
                <a:latin typeface="Arial Black" pitchFamily="34" charset="0"/>
              </a:rPr>
              <a:t>COMUNICAZIONE</a:t>
            </a:r>
          </a:p>
          <a:p>
            <a:pPr algn="ctr">
              <a:lnSpc>
                <a:spcPct val="80000"/>
              </a:lnSpc>
            </a:pPr>
            <a:r>
              <a:rPr lang="it-IT" sz="2600">
                <a:solidFill>
                  <a:srgbClr val="FFFF00"/>
                </a:solidFill>
                <a:latin typeface="Arial Black" pitchFamily="34" charset="0"/>
              </a:rPr>
              <a:t>DIAGNOSI</a:t>
            </a:r>
          </a:p>
          <a:p>
            <a:pPr algn="ctr">
              <a:lnSpc>
                <a:spcPct val="80000"/>
              </a:lnSpc>
            </a:pPr>
            <a:r>
              <a:rPr lang="it-IT" sz="2600">
                <a:solidFill>
                  <a:srgbClr val="FFFF00"/>
                </a:solidFill>
                <a:latin typeface="Arial Black" pitchFamily="34" charset="0"/>
              </a:rPr>
              <a:t>AL BAMBINO</a:t>
            </a:r>
            <a:endParaRPr lang="it-IT" sz="2600"/>
          </a:p>
        </p:txBody>
      </p:sp>
      <p:sp>
        <p:nvSpPr>
          <p:cNvPr id="53257" name="Text Box 9"/>
          <p:cNvSpPr txBox="1">
            <a:spLocks noChangeArrowheads="1"/>
          </p:cNvSpPr>
          <p:nvPr/>
        </p:nvSpPr>
        <p:spPr bwMode="auto">
          <a:xfrm>
            <a:off x="5446713" y="4664075"/>
            <a:ext cx="2620962" cy="996950"/>
          </a:xfrm>
          <a:prstGeom prst="rect">
            <a:avLst/>
          </a:prstGeom>
          <a:noFill/>
          <a:ln w="9525">
            <a:noFill/>
            <a:miter lim="800000"/>
            <a:headEnd/>
            <a:tailEnd/>
          </a:ln>
          <a:effectLst/>
        </p:spPr>
        <p:txBody>
          <a:bodyPr wrap="none">
            <a:spAutoFit/>
          </a:bodyPr>
          <a:lstStyle/>
          <a:p>
            <a:pPr marL="276225" indent="-276225" algn="ctr">
              <a:lnSpc>
                <a:spcPct val="90000"/>
              </a:lnSpc>
              <a:tabLst>
                <a:tab pos="1243013" algn="l"/>
              </a:tabLst>
            </a:pPr>
            <a:r>
              <a:rPr lang="it-IT" sz="2200" dirty="0">
                <a:solidFill>
                  <a:srgbClr val="000000"/>
                </a:solidFill>
                <a:latin typeface="Arial Black" pitchFamily="34" charset="0"/>
              </a:rPr>
              <a:t>MEDICO da solo</a:t>
            </a:r>
          </a:p>
          <a:p>
            <a:pPr marL="276225" indent="-276225" algn="ctr">
              <a:lnSpc>
                <a:spcPct val="90000"/>
              </a:lnSpc>
              <a:tabLst>
                <a:tab pos="1243013" algn="l"/>
              </a:tabLst>
            </a:pPr>
            <a:r>
              <a:rPr lang="it-IT" sz="2200" dirty="0">
                <a:solidFill>
                  <a:srgbClr val="000000"/>
                </a:solidFill>
                <a:latin typeface="Arial Black" pitchFamily="34" charset="0"/>
                <a:sym typeface="Wingdings" pitchFamily="2" charset="2"/>
              </a:rPr>
              <a:t></a:t>
            </a:r>
            <a:endParaRPr lang="it-IT" sz="2200" dirty="0">
              <a:solidFill>
                <a:srgbClr val="000000"/>
              </a:solidFill>
              <a:latin typeface="Arial Black" pitchFamily="34" charset="0"/>
            </a:endParaRPr>
          </a:p>
          <a:p>
            <a:pPr marL="276225" indent="-276225" algn="ctr">
              <a:lnSpc>
                <a:spcPct val="90000"/>
              </a:lnSpc>
              <a:tabLst>
                <a:tab pos="1243013" algn="l"/>
              </a:tabLst>
            </a:pPr>
            <a:r>
              <a:rPr lang="it-IT" sz="2200" dirty="0">
                <a:solidFill>
                  <a:srgbClr val="000000"/>
                </a:solidFill>
                <a:latin typeface="Arial Black" pitchFamily="34" charset="0"/>
              </a:rPr>
              <a:t>GENITORI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uppo 43"/>
          <p:cNvGrpSpPr/>
          <p:nvPr/>
        </p:nvGrpSpPr>
        <p:grpSpPr>
          <a:xfrm>
            <a:off x="2203548" y="363849"/>
            <a:ext cx="4867275" cy="6072551"/>
            <a:chOff x="2203548" y="363849"/>
            <a:chExt cx="4867275" cy="6072551"/>
          </a:xfrm>
        </p:grpSpPr>
        <p:sp>
          <p:nvSpPr>
            <p:cNvPr id="2" name="Rectangle 1"/>
            <p:cNvSpPr>
              <a:spLocks noChangeArrowheads="1"/>
            </p:cNvSpPr>
            <p:nvPr/>
          </p:nvSpPr>
          <p:spPr bwMode="auto">
            <a:xfrm>
              <a:off x="2790294" y="363849"/>
              <a:ext cx="3478213" cy="414338"/>
            </a:xfrm>
            <a:prstGeom prst="rect">
              <a:avLst/>
            </a:prstGeom>
            <a:solidFill>
              <a:srgbClr val="FF9900"/>
            </a:solidFill>
            <a:ln w="25560" cap="sq">
              <a:solidFill>
                <a:srgbClr val="000000"/>
              </a:solidFill>
              <a:miter lim="800000"/>
              <a:headEnd/>
              <a:tailEnd/>
            </a:ln>
            <a:effectLst/>
          </p:spPr>
          <p:txBody>
            <a:bodyPr wrap="none" anchor="ctr"/>
            <a:lstStyle/>
            <a:p>
              <a:endParaRPr lang="it-IT"/>
            </a:p>
          </p:txBody>
        </p:sp>
        <p:sp>
          <p:nvSpPr>
            <p:cNvPr id="3" name="Rectangle 2"/>
            <p:cNvSpPr>
              <a:spLocks noChangeArrowheads="1"/>
            </p:cNvSpPr>
            <p:nvPr/>
          </p:nvSpPr>
          <p:spPr bwMode="auto">
            <a:xfrm>
              <a:off x="3034769" y="433699"/>
              <a:ext cx="3044825" cy="304800"/>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solidFill>
                    <a:srgbClr val="000000"/>
                  </a:solidFill>
                </a:rPr>
                <a:t>BAMBINO CON CANCRO</a:t>
              </a:r>
            </a:p>
          </p:txBody>
        </p:sp>
        <p:sp>
          <p:nvSpPr>
            <p:cNvPr id="4" name="Rectangle 3"/>
            <p:cNvSpPr>
              <a:spLocks noChangeArrowheads="1"/>
            </p:cNvSpPr>
            <p:nvPr/>
          </p:nvSpPr>
          <p:spPr bwMode="auto">
            <a:xfrm>
              <a:off x="2923644" y="1395724"/>
              <a:ext cx="966788"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FAMIGLIA</a:t>
              </a:r>
            </a:p>
          </p:txBody>
        </p:sp>
        <p:sp>
          <p:nvSpPr>
            <p:cNvPr id="5" name="Rectangle 4"/>
            <p:cNvSpPr>
              <a:spLocks noChangeArrowheads="1"/>
            </p:cNvSpPr>
            <p:nvPr/>
          </p:nvSpPr>
          <p:spPr bwMode="auto">
            <a:xfrm>
              <a:off x="5096932" y="1333812"/>
              <a:ext cx="1255712"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OPERATORI</a:t>
              </a:r>
              <a:r>
                <a:rPr lang="it-IT" sz="1600" b="1">
                  <a:solidFill>
                    <a:srgbClr val="FFFF00"/>
                  </a:solidFill>
                </a:rPr>
                <a:t> </a:t>
              </a:r>
            </a:p>
          </p:txBody>
        </p:sp>
        <p:sp>
          <p:nvSpPr>
            <p:cNvPr id="6" name="Rectangle 5"/>
            <p:cNvSpPr>
              <a:spLocks noChangeArrowheads="1"/>
            </p:cNvSpPr>
            <p:nvPr/>
          </p:nvSpPr>
          <p:spPr bwMode="auto">
            <a:xfrm>
              <a:off x="5219169" y="1522724"/>
              <a:ext cx="946150"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SANITARI</a:t>
              </a:r>
            </a:p>
          </p:txBody>
        </p:sp>
        <p:sp>
          <p:nvSpPr>
            <p:cNvPr id="7" name="Rectangle 6"/>
            <p:cNvSpPr>
              <a:spLocks noChangeArrowheads="1"/>
            </p:cNvSpPr>
            <p:nvPr/>
          </p:nvSpPr>
          <p:spPr bwMode="auto">
            <a:xfrm>
              <a:off x="3975198" y="2531629"/>
              <a:ext cx="1373187" cy="304800"/>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solidFill>
                    <a:srgbClr val="990000"/>
                  </a:solidFill>
                </a:rPr>
                <a:t>ALLEANZA</a:t>
              </a:r>
            </a:p>
          </p:txBody>
        </p:sp>
        <p:sp>
          <p:nvSpPr>
            <p:cNvPr id="8" name="Rectangle 7"/>
            <p:cNvSpPr>
              <a:spLocks noChangeArrowheads="1"/>
            </p:cNvSpPr>
            <p:nvPr/>
          </p:nvSpPr>
          <p:spPr bwMode="auto">
            <a:xfrm>
              <a:off x="2381348" y="3304262"/>
              <a:ext cx="1587500"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ASSOCIAZIONE </a:t>
              </a:r>
            </a:p>
          </p:txBody>
        </p:sp>
        <p:sp>
          <p:nvSpPr>
            <p:cNvPr id="9" name="Rectangle 8"/>
            <p:cNvSpPr>
              <a:spLocks noChangeArrowheads="1"/>
            </p:cNvSpPr>
            <p:nvPr/>
          </p:nvSpPr>
          <p:spPr bwMode="auto">
            <a:xfrm>
              <a:off x="2594073" y="3512225"/>
              <a:ext cx="979487"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GENITORI</a:t>
              </a:r>
            </a:p>
          </p:txBody>
        </p:sp>
        <p:sp>
          <p:nvSpPr>
            <p:cNvPr id="10" name="Rectangle 9"/>
            <p:cNvSpPr>
              <a:spLocks noChangeArrowheads="1"/>
            </p:cNvSpPr>
            <p:nvPr/>
          </p:nvSpPr>
          <p:spPr bwMode="auto">
            <a:xfrm>
              <a:off x="2543273" y="4188500"/>
              <a:ext cx="1185862"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VOLONTARI</a:t>
              </a:r>
            </a:p>
          </p:txBody>
        </p:sp>
        <p:sp>
          <p:nvSpPr>
            <p:cNvPr id="11" name="Rectangle 10"/>
            <p:cNvSpPr>
              <a:spLocks noChangeArrowheads="1"/>
            </p:cNvSpPr>
            <p:nvPr/>
          </p:nvSpPr>
          <p:spPr bwMode="auto">
            <a:xfrm>
              <a:off x="5573810" y="3353475"/>
              <a:ext cx="1181100"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ISTITUZIONI</a:t>
              </a:r>
            </a:p>
          </p:txBody>
        </p:sp>
        <p:sp>
          <p:nvSpPr>
            <p:cNvPr id="12" name="Rectangle 11"/>
            <p:cNvSpPr>
              <a:spLocks noChangeArrowheads="1"/>
            </p:cNvSpPr>
            <p:nvPr/>
          </p:nvSpPr>
          <p:spPr bwMode="auto">
            <a:xfrm>
              <a:off x="5727798" y="4188500"/>
              <a:ext cx="944562" cy="244475"/>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600" b="1">
                  <a:solidFill>
                    <a:srgbClr val="990000"/>
                  </a:solidFill>
                </a:rPr>
                <a:t>SOCIETA'</a:t>
              </a:r>
            </a:p>
          </p:txBody>
        </p:sp>
        <p:sp>
          <p:nvSpPr>
            <p:cNvPr id="13" name="Rectangle 12"/>
            <p:cNvSpPr>
              <a:spLocks noChangeArrowheads="1"/>
            </p:cNvSpPr>
            <p:nvPr/>
          </p:nvSpPr>
          <p:spPr bwMode="auto">
            <a:xfrm>
              <a:off x="3437035" y="5722025"/>
              <a:ext cx="2419350" cy="304800"/>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solidFill>
                    <a:srgbClr val="0000FF"/>
                  </a:solidFill>
                  <a:effectLst>
                    <a:outerShdw blurRad="38100" dist="38100" dir="2700000" algn="tl">
                      <a:srgbClr val="C0C0C0"/>
                    </a:outerShdw>
                  </a:effectLst>
                </a:rPr>
                <a:t>VERA GUARIGIONE</a:t>
              </a:r>
            </a:p>
          </p:txBody>
        </p:sp>
        <p:sp>
          <p:nvSpPr>
            <p:cNvPr id="14" name="Rectangle 13"/>
            <p:cNvSpPr>
              <a:spLocks noChangeArrowheads="1"/>
            </p:cNvSpPr>
            <p:nvPr/>
          </p:nvSpPr>
          <p:spPr bwMode="auto">
            <a:xfrm>
              <a:off x="3562448" y="6069687"/>
              <a:ext cx="2168525" cy="304800"/>
            </a:xfrm>
            <a:prstGeom prst="rect">
              <a:avLst/>
            </a:prstGeom>
            <a:noFill/>
            <a:ln w="9525" cap="flat">
              <a:noFill/>
              <a:round/>
              <a:headEnd/>
              <a:tailEnd/>
            </a:ln>
            <a:effectLst/>
          </p:spPr>
          <p:txBody>
            <a:bodyPr wrap="none" lIns="0" tIns="0" rIns="0" bIns="0">
              <a:spAutoFit/>
            </a:bodyPr>
            <a:lstStyle/>
            <a:p>
              <a:pPr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a:solidFill>
                    <a:srgbClr val="0000FF"/>
                  </a:solidFill>
                  <a:effectLst>
                    <a:outerShdw blurRad="38100" dist="38100" dir="2700000" algn="tl">
                      <a:srgbClr val="C0C0C0"/>
                    </a:outerShdw>
                  </a:effectLst>
                </a:rPr>
                <a:t>QUALITA' DI VITA</a:t>
              </a:r>
            </a:p>
          </p:txBody>
        </p:sp>
        <p:sp>
          <p:nvSpPr>
            <p:cNvPr id="15" name="Rectangle 14"/>
            <p:cNvSpPr>
              <a:spLocks noChangeArrowheads="1"/>
            </p:cNvSpPr>
            <p:nvPr/>
          </p:nvSpPr>
          <p:spPr bwMode="auto">
            <a:xfrm>
              <a:off x="5039782" y="1298887"/>
              <a:ext cx="1285875" cy="465137"/>
            </a:xfrm>
            <a:prstGeom prst="rect">
              <a:avLst/>
            </a:prstGeom>
            <a:noFill/>
            <a:ln w="25560" cap="sq">
              <a:solidFill>
                <a:srgbClr val="000000"/>
              </a:solidFill>
              <a:miter lim="800000"/>
              <a:headEnd/>
              <a:tailEnd/>
            </a:ln>
            <a:effectLst/>
          </p:spPr>
          <p:txBody>
            <a:bodyPr wrap="none" anchor="ctr"/>
            <a:lstStyle/>
            <a:p>
              <a:endParaRPr lang="it-IT"/>
            </a:p>
          </p:txBody>
        </p:sp>
        <p:sp>
          <p:nvSpPr>
            <p:cNvPr id="16" name="Rectangle 15"/>
            <p:cNvSpPr>
              <a:spLocks noChangeArrowheads="1"/>
            </p:cNvSpPr>
            <p:nvPr/>
          </p:nvSpPr>
          <p:spPr bwMode="auto">
            <a:xfrm>
              <a:off x="2764894" y="1297299"/>
              <a:ext cx="1287463" cy="466725"/>
            </a:xfrm>
            <a:prstGeom prst="rect">
              <a:avLst/>
            </a:prstGeom>
            <a:noFill/>
            <a:ln w="25560" cap="sq">
              <a:solidFill>
                <a:srgbClr val="000000"/>
              </a:solidFill>
              <a:miter lim="800000"/>
              <a:headEnd/>
              <a:tailEnd/>
            </a:ln>
            <a:effectLst/>
          </p:spPr>
          <p:txBody>
            <a:bodyPr wrap="none" anchor="ctr"/>
            <a:lstStyle/>
            <a:p>
              <a:endParaRPr lang="it-IT"/>
            </a:p>
          </p:txBody>
        </p:sp>
        <p:grpSp>
          <p:nvGrpSpPr>
            <p:cNvPr id="17" name="Group 16"/>
            <p:cNvGrpSpPr>
              <a:grpSpLocks/>
            </p:cNvGrpSpPr>
            <p:nvPr/>
          </p:nvGrpSpPr>
          <p:grpSpPr bwMode="auto">
            <a:xfrm>
              <a:off x="4199994" y="775012"/>
              <a:ext cx="681038" cy="688975"/>
              <a:chOff x="2860" y="803"/>
              <a:chExt cx="429" cy="434"/>
            </a:xfrm>
          </p:grpSpPr>
          <p:sp>
            <p:nvSpPr>
              <p:cNvPr id="18" name="Line 17"/>
              <p:cNvSpPr>
                <a:spLocks noChangeShapeType="1"/>
              </p:cNvSpPr>
              <p:nvPr/>
            </p:nvSpPr>
            <p:spPr bwMode="auto">
              <a:xfrm>
                <a:off x="3070" y="803"/>
                <a:ext cx="0" cy="340"/>
              </a:xfrm>
              <a:prstGeom prst="line">
                <a:avLst/>
              </a:prstGeom>
              <a:noFill/>
              <a:ln w="50760" cap="sq">
                <a:solidFill>
                  <a:srgbClr val="000000"/>
                </a:solidFill>
                <a:miter lim="800000"/>
                <a:headEnd/>
                <a:tailEnd/>
              </a:ln>
              <a:effectLst/>
            </p:spPr>
            <p:txBody>
              <a:bodyPr/>
              <a:lstStyle/>
              <a:p>
                <a:endParaRPr lang="it-IT"/>
              </a:p>
            </p:txBody>
          </p:sp>
          <p:grpSp>
            <p:nvGrpSpPr>
              <p:cNvPr id="19" name="Group 18"/>
              <p:cNvGrpSpPr>
                <a:grpSpLocks/>
              </p:cNvGrpSpPr>
              <p:nvPr/>
            </p:nvGrpSpPr>
            <p:grpSpPr bwMode="auto">
              <a:xfrm>
                <a:off x="3064" y="1145"/>
                <a:ext cx="225" cy="92"/>
                <a:chOff x="3064" y="1145"/>
                <a:chExt cx="225" cy="92"/>
              </a:xfrm>
            </p:grpSpPr>
            <p:sp>
              <p:nvSpPr>
                <p:cNvPr id="22" name="Freeform 19"/>
                <p:cNvSpPr>
                  <a:spLocks noChangeArrowheads="1"/>
                </p:cNvSpPr>
                <p:nvPr/>
              </p:nvSpPr>
              <p:spPr bwMode="auto">
                <a:xfrm>
                  <a:off x="3155" y="1160"/>
                  <a:ext cx="134" cy="77"/>
                </a:xfrm>
                <a:custGeom>
                  <a:avLst/>
                  <a:gdLst/>
                  <a:ahLst/>
                  <a:cxnLst>
                    <a:cxn ang="0">
                      <a:pos x="192" y="120"/>
                    </a:cxn>
                    <a:cxn ang="0">
                      <a:pos x="0" y="88"/>
                    </a:cxn>
                    <a:cxn ang="0">
                      <a:pos x="16" y="40"/>
                    </a:cxn>
                    <a:cxn ang="0">
                      <a:pos x="40" y="0"/>
                    </a:cxn>
                    <a:cxn ang="0">
                      <a:pos x="192" y="120"/>
                    </a:cxn>
                  </a:cxnLst>
                  <a:rect l="0" t="0" r="r" b="b"/>
                  <a:pathLst>
                    <a:path w="192" h="120">
                      <a:moveTo>
                        <a:pt x="192" y="120"/>
                      </a:moveTo>
                      <a:lnTo>
                        <a:pt x="0" y="88"/>
                      </a:lnTo>
                      <a:lnTo>
                        <a:pt x="16" y="40"/>
                      </a:lnTo>
                      <a:lnTo>
                        <a:pt x="40" y="0"/>
                      </a:lnTo>
                      <a:lnTo>
                        <a:pt x="192" y="120"/>
                      </a:lnTo>
                      <a:close/>
                    </a:path>
                  </a:pathLst>
                </a:custGeom>
                <a:solidFill>
                  <a:srgbClr val="000000"/>
                </a:solidFill>
                <a:ln w="9360" cap="sq">
                  <a:solidFill>
                    <a:srgbClr val="000000"/>
                  </a:solidFill>
                  <a:round/>
                  <a:headEnd/>
                  <a:tailEnd/>
                </a:ln>
                <a:effectLst/>
              </p:spPr>
              <p:txBody>
                <a:bodyPr wrap="none" anchor="ctr"/>
                <a:lstStyle/>
                <a:p>
                  <a:endParaRPr lang="it-IT"/>
                </a:p>
              </p:txBody>
            </p:sp>
            <p:sp>
              <p:nvSpPr>
                <p:cNvPr id="23" name="Line 20"/>
                <p:cNvSpPr>
                  <a:spLocks noChangeShapeType="1"/>
                </p:cNvSpPr>
                <p:nvPr/>
              </p:nvSpPr>
              <p:spPr bwMode="auto">
                <a:xfrm>
                  <a:off x="3064" y="1145"/>
                  <a:ext cx="100" cy="40"/>
                </a:xfrm>
                <a:prstGeom prst="line">
                  <a:avLst/>
                </a:prstGeom>
                <a:noFill/>
                <a:ln w="50760" cap="sq">
                  <a:solidFill>
                    <a:srgbClr val="000000"/>
                  </a:solidFill>
                  <a:miter lim="800000"/>
                  <a:headEnd/>
                  <a:tailEnd/>
                </a:ln>
                <a:effectLst/>
              </p:spPr>
              <p:txBody>
                <a:bodyPr/>
                <a:lstStyle/>
                <a:p>
                  <a:endParaRPr lang="it-IT"/>
                </a:p>
              </p:txBody>
            </p:sp>
          </p:grpSp>
          <p:sp>
            <p:nvSpPr>
              <p:cNvPr id="20" name="Freeform 21"/>
              <p:cNvSpPr>
                <a:spLocks noChangeArrowheads="1"/>
              </p:cNvSpPr>
              <p:nvPr/>
            </p:nvSpPr>
            <p:spPr bwMode="auto">
              <a:xfrm>
                <a:off x="2860" y="1160"/>
                <a:ext cx="134" cy="77"/>
              </a:xfrm>
              <a:custGeom>
                <a:avLst/>
                <a:gdLst/>
                <a:ahLst/>
                <a:cxnLst>
                  <a:cxn ang="0">
                    <a:pos x="0" y="120"/>
                  </a:cxn>
                  <a:cxn ang="0">
                    <a:pos x="152" y="0"/>
                  </a:cxn>
                  <a:cxn ang="0">
                    <a:pos x="176" y="40"/>
                  </a:cxn>
                  <a:cxn ang="0">
                    <a:pos x="192" y="80"/>
                  </a:cxn>
                  <a:cxn ang="0">
                    <a:pos x="0" y="120"/>
                  </a:cxn>
                </a:cxnLst>
                <a:rect l="0" t="0" r="r" b="b"/>
                <a:pathLst>
                  <a:path w="192" h="120">
                    <a:moveTo>
                      <a:pt x="0" y="120"/>
                    </a:moveTo>
                    <a:lnTo>
                      <a:pt x="152" y="0"/>
                    </a:lnTo>
                    <a:lnTo>
                      <a:pt x="176" y="40"/>
                    </a:lnTo>
                    <a:lnTo>
                      <a:pt x="192" y="80"/>
                    </a:lnTo>
                    <a:lnTo>
                      <a:pt x="0" y="120"/>
                    </a:lnTo>
                    <a:close/>
                  </a:path>
                </a:pathLst>
              </a:custGeom>
              <a:solidFill>
                <a:srgbClr val="000000"/>
              </a:solidFill>
              <a:ln w="9360" cap="sq">
                <a:solidFill>
                  <a:srgbClr val="000000"/>
                </a:solidFill>
                <a:round/>
                <a:headEnd/>
                <a:tailEnd/>
              </a:ln>
              <a:effectLst/>
            </p:spPr>
            <p:txBody>
              <a:bodyPr wrap="none" anchor="ctr"/>
              <a:lstStyle/>
              <a:p>
                <a:endParaRPr lang="it-IT"/>
              </a:p>
            </p:txBody>
          </p:sp>
          <p:sp>
            <p:nvSpPr>
              <p:cNvPr id="21" name="Line 22"/>
              <p:cNvSpPr>
                <a:spLocks noChangeShapeType="1"/>
              </p:cNvSpPr>
              <p:nvPr/>
            </p:nvSpPr>
            <p:spPr bwMode="auto">
              <a:xfrm flipH="1">
                <a:off x="2972" y="1145"/>
                <a:ext cx="92" cy="40"/>
              </a:xfrm>
              <a:prstGeom prst="line">
                <a:avLst/>
              </a:prstGeom>
              <a:noFill/>
              <a:ln w="50760" cap="sq">
                <a:solidFill>
                  <a:srgbClr val="000000"/>
                </a:solidFill>
                <a:miter lim="800000"/>
                <a:headEnd/>
                <a:tailEnd/>
              </a:ln>
              <a:effectLst/>
            </p:spPr>
            <p:txBody>
              <a:bodyPr/>
              <a:lstStyle/>
              <a:p>
                <a:endParaRPr lang="it-IT"/>
              </a:p>
            </p:txBody>
          </p:sp>
        </p:grpSp>
        <p:sp>
          <p:nvSpPr>
            <p:cNvPr id="24" name="Line 23"/>
            <p:cNvSpPr>
              <a:spLocks noChangeShapeType="1"/>
            </p:cNvSpPr>
            <p:nvPr/>
          </p:nvSpPr>
          <p:spPr bwMode="auto">
            <a:xfrm>
              <a:off x="5805105" y="1775616"/>
              <a:ext cx="1587" cy="1152000"/>
            </a:xfrm>
            <a:prstGeom prst="line">
              <a:avLst/>
            </a:prstGeom>
            <a:noFill/>
            <a:ln w="50760" cap="sq">
              <a:solidFill>
                <a:srgbClr val="000000"/>
              </a:solidFill>
              <a:miter lim="800000"/>
              <a:headEnd/>
              <a:tailEnd/>
            </a:ln>
            <a:effectLst/>
          </p:spPr>
          <p:txBody>
            <a:bodyPr/>
            <a:lstStyle/>
            <a:p>
              <a:endParaRPr lang="it-IT"/>
            </a:p>
          </p:txBody>
        </p:sp>
        <p:sp>
          <p:nvSpPr>
            <p:cNvPr id="25" name="Rectangle 24"/>
            <p:cNvSpPr>
              <a:spLocks noChangeArrowheads="1"/>
            </p:cNvSpPr>
            <p:nvPr/>
          </p:nvSpPr>
          <p:spPr bwMode="auto">
            <a:xfrm>
              <a:off x="3879948" y="2477175"/>
              <a:ext cx="1520825" cy="465137"/>
            </a:xfrm>
            <a:prstGeom prst="rect">
              <a:avLst/>
            </a:prstGeom>
            <a:noFill/>
            <a:ln w="25560" cap="sq">
              <a:solidFill>
                <a:srgbClr val="000000"/>
              </a:solidFill>
              <a:miter lim="800000"/>
              <a:headEnd/>
              <a:tailEnd/>
            </a:ln>
            <a:effectLst/>
          </p:spPr>
          <p:txBody>
            <a:bodyPr wrap="none" anchor="ctr"/>
            <a:lstStyle/>
            <a:p>
              <a:endParaRPr lang="it-IT"/>
            </a:p>
          </p:txBody>
        </p:sp>
        <p:sp>
          <p:nvSpPr>
            <p:cNvPr id="26" name="Line 25"/>
            <p:cNvSpPr>
              <a:spLocks noChangeShapeType="1"/>
            </p:cNvSpPr>
            <p:nvPr/>
          </p:nvSpPr>
          <p:spPr bwMode="auto">
            <a:xfrm>
              <a:off x="3421160" y="2948662"/>
              <a:ext cx="2384425" cy="1588"/>
            </a:xfrm>
            <a:prstGeom prst="line">
              <a:avLst/>
            </a:prstGeom>
            <a:noFill/>
            <a:ln w="50760" cap="sq">
              <a:solidFill>
                <a:srgbClr val="000000"/>
              </a:solidFill>
              <a:miter lim="800000"/>
              <a:headEnd/>
              <a:tailEnd/>
            </a:ln>
            <a:effectLst/>
          </p:spPr>
          <p:txBody>
            <a:bodyPr/>
            <a:lstStyle/>
            <a:p>
              <a:endParaRPr lang="it-IT"/>
            </a:p>
          </p:txBody>
        </p:sp>
        <p:sp>
          <p:nvSpPr>
            <p:cNvPr id="27" name="Rectangle 26"/>
            <p:cNvSpPr>
              <a:spLocks noChangeArrowheads="1"/>
            </p:cNvSpPr>
            <p:nvPr/>
          </p:nvSpPr>
          <p:spPr bwMode="auto">
            <a:xfrm>
              <a:off x="2203548" y="3218537"/>
              <a:ext cx="1800225" cy="539750"/>
            </a:xfrm>
            <a:prstGeom prst="rect">
              <a:avLst/>
            </a:prstGeom>
            <a:noFill/>
            <a:ln w="25560" cap="sq">
              <a:solidFill>
                <a:srgbClr val="000000"/>
              </a:solidFill>
              <a:miter lim="800000"/>
              <a:headEnd/>
              <a:tailEnd/>
            </a:ln>
            <a:effectLst/>
          </p:spPr>
          <p:txBody>
            <a:bodyPr wrap="none" anchor="ctr"/>
            <a:lstStyle/>
            <a:p>
              <a:endParaRPr lang="it-IT"/>
            </a:p>
          </p:txBody>
        </p:sp>
        <p:sp>
          <p:nvSpPr>
            <p:cNvPr id="28" name="Rectangle 27"/>
            <p:cNvSpPr>
              <a:spLocks noChangeArrowheads="1"/>
            </p:cNvSpPr>
            <p:nvPr/>
          </p:nvSpPr>
          <p:spPr bwMode="auto">
            <a:xfrm>
              <a:off x="2211485" y="4040862"/>
              <a:ext cx="1800225" cy="539750"/>
            </a:xfrm>
            <a:prstGeom prst="rect">
              <a:avLst/>
            </a:prstGeom>
            <a:noFill/>
            <a:ln w="25560" cap="sq">
              <a:solidFill>
                <a:srgbClr val="000000"/>
              </a:solidFill>
              <a:miter lim="800000"/>
              <a:headEnd/>
              <a:tailEnd/>
            </a:ln>
            <a:effectLst/>
          </p:spPr>
          <p:txBody>
            <a:bodyPr wrap="none" anchor="ctr"/>
            <a:lstStyle/>
            <a:p>
              <a:endParaRPr lang="it-IT"/>
            </a:p>
          </p:txBody>
        </p:sp>
        <p:sp>
          <p:nvSpPr>
            <p:cNvPr id="29" name="Rectangle 28"/>
            <p:cNvSpPr>
              <a:spLocks noChangeArrowheads="1"/>
            </p:cNvSpPr>
            <p:nvPr/>
          </p:nvSpPr>
          <p:spPr bwMode="auto">
            <a:xfrm>
              <a:off x="5261073" y="3218537"/>
              <a:ext cx="1800225" cy="539750"/>
            </a:xfrm>
            <a:prstGeom prst="rect">
              <a:avLst/>
            </a:prstGeom>
            <a:noFill/>
            <a:ln w="25560" cap="sq">
              <a:solidFill>
                <a:srgbClr val="000000"/>
              </a:solidFill>
              <a:miter lim="800000"/>
              <a:headEnd/>
              <a:tailEnd/>
            </a:ln>
            <a:effectLst/>
          </p:spPr>
          <p:txBody>
            <a:bodyPr wrap="none" anchor="ctr"/>
            <a:lstStyle/>
            <a:p>
              <a:endParaRPr lang="it-IT"/>
            </a:p>
          </p:txBody>
        </p:sp>
        <p:sp>
          <p:nvSpPr>
            <p:cNvPr id="30" name="Rectangle 29"/>
            <p:cNvSpPr>
              <a:spLocks noChangeArrowheads="1"/>
            </p:cNvSpPr>
            <p:nvPr/>
          </p:nvSpPr>
          <p:spPr bwMode="auto">
            <a:xfrm>
              <a:off x="5270598" y="4031337"/>
              <a:ext cx="1800225" cy="539750"/>
            </a:xfrm>
            <a:prstGeom prst="rect">
              <a:avLst/>
            </a:prstGeom>
            <a:noFill/>
            <a:ln w="25560" cap="sq">
              <a:solidFill>
                <a:srgbClr val="000000"/>
              </a:solidFill>
              <a:miter lim="800000"/>
              <a:headEnd/>
              <a:tailEnd/>
            </a:ln>
            <a:effectLst/>
          </p:spPr>
          <p:txBody>
            <a:bodyPr wrap="none" anchor="ctr"/>
            <a:lstStyle/>
            <a:p>
              <a:endParaRPr lang="it-IT"/>
            </a:p>
          </p:txBody>
        </p:sp>
        <p:sp>
          <p:nvSpPr>
            <p:cNvPr id="31" name="Rectangle 30"/>
            <p:cNvSpPr>
              <a:spLocks noChangeArrowheads="1"/>
            </p:cNvSpPr>
            <p:nvPr/>
          </p:nvSpPr>
          <p:spPr bwMode="auto">
            <a:xfrm>
              <a:off x="3290985" y="5629950"/>
              <a:ext cx="2663825" cy="806450"/>
            </a:xfrm>
            <a:prstGeom prst="rect">
              <a:avLst/>
            </a:prstGeom>
            <a:noFill/>
            <a:ln w="76320" cap="sq">
              <a:solidFill>
                <a:srgbClr val="000000"/>
              </a:solidFill>
              <a:miter lim="800000"/>
              <a:headEnd/>
              <a:tailEnd/>
            </a:ln>
            <a:effectLst/>
          </p:spPr>
          <p:txBody>
            <a:bodyPr wrap="none" anchor="ctr"/>
            <a:lstStyle/>
            <a:p>
              <a:endParaRPr lang="it-IT"/>
            </a:p>
          </p:txBody>
        </p:sp>
        <p:sp>
          <p:nvSpPr>
            <p:cNvPr id="32" name="Freeform 31"/>
            <p:cNvSpPr>
              <a:spLocks noChangeArrowheads="1"/>
            </p:cNvSpPr>
            <p:nvPr/>
          </p:nvSpPr>
          <p:spPr bwMode="auto">
            <a:xfrm>
              <a:off x="4200623" y="5041616"/>
              <a:ext cx="863600" cy="508000"/>
            </a:xfrm>
            <a:custGeom>
              <a:avLst/>
              <a:gdLst/>
              <a:ahLst/>
              <a:cxnLst>
                <a:cxn ang="0">
                  <a:pos x="8" y="0"/>
                </a:cxn>
                <a:cxn ang="0">
                  <a:pos x="768" y="0"/>
                </a:cxn>
                <a:cxn ang="0">
                  <a:pos x="768" y="0"/>
                </a:cxn>
                <a:cxn ang="0">
                  <a:pos x="384" y="384"/>
                </a:cxn>
                <a:cxn ang="0">
                  <a:pos x="384" y="384"/>
                </a:cxn>
                <a:cxn ang="0">
                  <a:pos x="0" y="0"/>
                </a:cxn>
                <a:cxn ang="0">
                  <a:pos x="0" y="0"/>
                </a:cxn>
                <a:cxn ang="0">
                  <a:pos x="8" y="0"/>
                </a:cxn>
              </a:cxnLst>
              <a:rect l="0" t="0" r="r" b="b"/>
              <a:pathLst>
                <a:path w="768" h="384">
                  <a:moveTo>
                    <a:pt x="8" y="0"/>
                  </a:moveTo>
                  <a:lnTo>
                    <a:pt x="768" y="0"/>
                  </a:lnTo>
                  <a:lnTo>
                    <a:pt x="768" y="0"/>
                  </a:lnTo>
                  <a:lnTo>
                    <a:pt x="384" y="384"/>
                  </a:lnTo>
                  <a:lnTo>
                    <a:pt x="384" y="384"/>
                  </a:lnTo>
                  <a:lnTo>
                    <a:pt x="0" y="0"/>
                  </a:lnTo>
                  <a:lnTo>
                    <a:pt x="0" y="0"/>
                  </a:lnTo>
                  <a:lnTo>
                    <a:pt x="8" y="0"/>
                  </a:lnTo>
                  <a:close/>
                </a:path>
              </a:pathLst>
            </a:custGeom>
            <a:solidFill>
              <a:srgbClr val="000000"/>
            </a:solidFill>
            <a:ln w="12600" cap="sq">
              <a:solidFill>
                <a:srgbClr val="000000"/>
              </a:solidFill>
              <a:round/>
              <a:headEnd/>
              <a:tailEnd/>
            </a:ln>
            <a:effectLst/>
          </p:spPr>
          <p:txBody>
            <a:bodyPr wrap="none" anchor="ctr"/>
            <a:lstStyle/>
            <a:p>
              <a:endParaRPr lang="it-IT"/>
            </a:p>
          </p:txBody>
        </p:sp>
        <p:sp>
          <p:nvSpPr>
            <p:cNvPr id="33" name="Line 32"/>
            <p:cNvSpPr>
              <a:spLocks noChangeShapeType="1"/>
            </p:cNvSpPr>
            <p:nvPr/>
          </p:nvSpPr>
          <p:spPr bwMode="auto">
            <a:xfrm flipV="1">
              <a:off x="4629248" y="2979933"/>
              <a:ext cx="1587" cy="2165350"/>
            </a:xfrm>
            <a:prstGeom prst="line">
              <a:avLst/>
            </a:prstGeom>
            <a:noFill/>
            <a:ln w="108000" cap="sq">
              <a:solidFill>
                <a:srgbClr val="000000"/>
              </a:solidFill>
              <a:miter lim="800000"/>
              <a:headEnd/>
              <a:tailEnd/>
            </a:ln>
            <a:effectLst/>
          </p:spPr>
          <p:txBody>
            <a:bodyPr/>
            <a:lstStyle/>
            <a:p>
              <a:endParaRPr lang="it-IT"/>
            </a:p>
          </p:txBody>
        </p:sp>
        <p:sp>
          <p:nvSpPr>
            <p:cNvPr id="34" name="Line 33"/>
            <p:cNvSpPr>
              <a:spLocks noChangeShapeType="1"/>
            </p:cNvSpPr>
            <p:nvPr/>
          </p:nvSpPr>
          <p:spPr bwMode="auto">
            <a:xfrm flipV="1">
              <a:off x="4776885" y="3450312"/>
              <a:ext cx="1588" cy="1760538"/>
            </a:xfrm>
            <a:prstGeom prst="line">
              <a:avLst/>
            </a:prstGeom>
            <a:noFill/>
            <a:ln w="108000" cap="sq">
              <a:solidFill>
                <a:srgbClr val="000000"/>
              </a:solidFill>
              <a:miter lim="800000"/>
              <a:headEnd/>
              <a:tailEnd/>
            </a:ln>
            <a:effectLst/>
          </p:spPr>
          <p:txBody>
            <a:bodyPr/>
            <a:lstStyle/>
            <a:p>
              <a:endParaRPr lang="it-IT"/>
            </a:p>
          </p:txBody>
        </p:sp>
        <p:sp>
          <p:nvSpPr>
            <p:cNvPr id="35" name="Line 34"/>
            <p:cNvSpPr>
              <a:spLocks noChangeShapeType="1"/>
            </p:cNvSpPr>
            <p:nvPr/>
          </p:nvSpPr>
          <p:spPr bwMode="auto">
            <a:xfrm flipV="1">
              <a:off x="4487960" y="3448725"/>
              <a:ext cx="1588" cy="1760537"/>
            </a:xfrm>
            <a:prstGeom prst="line">
              <a:avLst/>
            </a:prstGeom>
            <a:noFill/>
            <a:ln w="108000" cap="sq">
              <a:solidFill>
                <a:srgbClr val="000000"/>
              </a:solidFill>
              <a:miter lim="800000"/>
              <a:headEnd/>
              <a:tailEnd/>
            </a:ln>
            <a:effectLst/>
          </p:spPr>
          <p:txBody>
            <a:bodyPr/>
            <a:lstStyle/>
            <a:p>
              <a:endParaRPr lang="it-IT"/>
            </a:p>
          </p:txBody>
        </p:sp>
        <p:sp>
          <p:nvSpPr>
            <p:cNvPr id="36" name="Line 35"/>
            <p:cNvSpPr>
              <a:spLocks noChangeShapeType="1"/>
            </p:cNvSpPr>
            <p:nvPr/>
          </p:nvSpPr>
          <p:spPr bwMode="auto">
            <a:xfrm flipV="1">
              <a:off x="4360960" y="4299625"/>
              <a:ext cx="1588" cy="798512"/>
            </a:xfrm>
            <a:prstGeom prst="line">
              <a:avLst/>
            </a:prstGeom>
            <a:noFill/>
            <a:ln w="108000" cap="sq">
              <a:solidFill>
                <a:srgbClr val="000000"/>
              </a:solidFill>
              <a:miter lim="800000"/>
              <a:headEnd/>
              <a:tailEnd/>
            </a:ln>
            <a:effectLst/>
          </p:spPr>
          <p:txBody>
            <a:bodyPr/>
            <a:lstStyle/>
            <a:p>
              <a:endParaRPr lang="it-IT"/>
            </a:p>
          </p:txBody>
        </p:sp>
        <p:sp>
          <p:nvSpPr>
            <p:cNvPr id="37" name="Line 36"/>
            <p:cNvSpPr>
              <a:spLocks noChangeShapeType="1"/>
            </p:cNvSpPr>
            <p:nvPr/>
          </p:nvSpPr>
          <p:spPr bwMode="auto">
            <a:xfrm flipH="1">
              <a:off x="4039177" y="4292646"/>
              <a:ext cx="323850" cy="1588"/>
            </a:xfrm>
            <a:prstGeom prst="line">
              <a:avLst/>
            </a:prstGeom>
            <a:noFill/>
            <a:ln w="108000" cap="sq">
              <a:solidFill>
                <a:srgbClr val="000000"/>
              </a:solidFill>
              <a:miter lim="800000"/>
              <a:headEnd/>
              <a:tailEnd/>
            </a:ln>
            <a:effectLst/>
          </p:spPr>
          <p:txBody>
            <a:bodyPr/>
            <a:lstStyle/>
            <a:p>
              <a:endParaRPr lang="it-IT"/>
            </a:p>
          </p:txBody>
        </p:sp>
        <p:sp>
          <p:nvSpPr>
            <p:cNvPr id="38" name="Line 37"/>
            <p:cNvSpPr>
              <a:spLocks noChangeShapeType="1"/>
            </p:cNvSpPr>
            <p:nvPr/>
          </p:nvSpPr>
          <p:spPr bwMode="auto">
            <a:xfrm flipV="1">
              <a:off x="4911823" y="4321850"/>
              <a:ext cx="1587" cy="798512"/>
            </a:xfrm>
            <a:prstGeom prst="line">
              <a:avLst/>
            </a:prstGeom>
            <a:noFill/>
            <a:ln w="108000" cap="sq">
              <a:solidFill>
                <a:srgbClr val="000000"/>
              </a:solidFill>
              <a:miter lim="800000"/>
              <a:headEnd/>
              <a:tailEnd/>
            </a:ln>
            <a:effectLst/>
          </p:spPr>
          <p:txBody>
            <a:bodyPr/>
            <a:lstStyle/>
            <a:p>
              <a:endParaRPr lang="it-IT"/>
            </a:p>
          </p:txBody>
        </p:sp>
        <p:sp>
          <p:nvSpPr>
            <p:cNvPr id="39" name="Line 38"/>
            <p:cNvSpPr>
              <a:spLocks noChangeShapeType="1"/>
            </p:cNvSpPr>
            <p:nvPr/>
          </p:nvSpPr>
          <p:spPr bwMode="auto">
            <a:xfrm flipH="1">
              <a:off x="4913410" y="4310109"/>
              <a:ext cx="323850" cy="1587"/>
            </a:xfrm>
            <a:prstGeom prst="line">
              <a:avLst/>
            </a:prstGeom>
            <a:noFill/>
            <a:ln w="108000" cap="sq">
              <a:solidFill>
                <a:srgbClr val="000000"/>
              </a:solidFill>
              <a:miter lim="800000"/>
              <a:headEnd/>
              <a:tailEnd/>
            </a:ln>
            <a:effectLst/>
          </p:spPr>
          <p:txBody>
            <a:bodyPr/>
            <a:lstStyle/>
            <a:p>
              <a:endParaRPr lang="it-IT"/>
            </a:p>
          </p:txBody>
        </p:sp>
        <p:sp>
          <p:nvSpPr>
            <p:cNvPr id="40" name="Line 39"/>
            <p:cNvSpPr>
              <a:spLocks noChangeShapeType="1"/>
            </p:cNvSpPr>
            <p:nvPr/>
          </p:nvSpPr>
          <p:spPr bwMode="auto">
            <a:xfrm flipH="1">
              <a:off x="4040285" y="3444921"/>
              <a:ext cx="417513" cy="1588"/>
            </a:xfrm>
            <a:prstGeom prst="line">
              <a:avLst/>
            </a:prstGeom>
            <a:noFill/>
            <a:ln w="108000" cap="sq">
              <a:solidFill>
                <a:srgbClr val="000000"/>
              </a:solidFill>
              <a:miter lim="800000"/>
              <a:headEnd/>
              <a:tailEnd/>
            </a:ln>
            <a:effectLst/>
          </p:spPr>
          <p:txBody>
            <a:bodyPr/>
            <a:lstStyle/>
            <a:p>
              <a:endParaRPr lang="it-IT"/>
            </a:p>
          </p:txBody>
        </p:sp>
        <p:sp>
          <p:nvSpPr>
            <p:cNvPr id="41" name="Line 40"/>
            <p:cNvSpPr>
              <a:spLocks noChangeShapeType="1"/>
            </p:cNvSpPr>
            <p:nvPr/>
          </p:nvSpPr>
          <p:spPr bwMode="auto">
            <a:xfrm flipH="1">
              <a:off x="4808635" y="3451271"/>
              <a:ext cx="417513" cy="1588"/>
            </a:xfrm>
            <a:prstGeom prst="line">
              <a:avLst/>
            </a:prstGeom>
            <a:noFill/>
            <a:ln w="108000" cap="sq">
              <a:solidFill>
                <a:srgbClr val="000000"/>
              </a:solidFill>
              <a:miter lim="800000"/>
              <a:headEnd/>
              <a:tailEnd/>
            </a:ln>
            <a:effectLst/>
          </p:spPr>
          <p:txBody>
            <a:bodyPr/>
            <a:lstStyle/>
            <a:p>
              <a:endParaRPr lang="it-IT"/>
            </a:p>
          </p:txBody>
        </p:sp>
        <p:sp>
          <p:nvSpPr>
            <p:cNvPr id="42" name="Line 41"/>
            <p:cNvSpPr>
              <a:spLocks noChangeShapeType="1"/>
            </p:cNvSpPr>
            <p:nvPr/>
          </p:nvSpPr>
          <p:spPr bwMode="auto">
            <a:xfrm flipV="1">
              <a:off x="3420532" y="1775137"/>
              <a:ext cx="1587" cy="1152000"/>
            </a:xfrm>
            <a:prstGeom prst="line">
              <a:avLst/>
            </a:prstGeom>
            <a:noFill/>
            <a:ln w="50760" cap="sq">
              <a:solidFill>
                <a:srgbClr val="000000"/>
              </a:solidFill>
              <a:miter lim="800000"/>
              <a:headEnd/>
              <a:tailEnd/>
            </a:ln>
            <a:effectLst/>
          </p:spPr>
          <p:txBody>
            <a:bodyPr/>
            <a:lstStyle/>
            <a:p>
              <a:endParaRPr lang="it-IT"/>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ChangeArrowheads="1"/>
          </p:cNvSpPr>
          <p:nvPr/>
        </p:nvSpPr>
        <p:spPr bwMode="auto">
          <a:xfrm>
            <a:off x="328613" y="771525"/>
            <a:ext cx="8458200" cy="5021263"/>
          </a:xfrm>
          <a:prstGeom prst="rect">
            <a:avLst/>
          </a:prstGeom>
          <a:noFill/>
          <a:ln w="9525">
            <a:noFill/>
            <a:miter lim="800000"/>
            <a:headEnd/>
            <a:tailEnd/>
          </a:ln>
          <a:effectLst/>
        </p:spPr>
        <p:txBody>
          <a:bodyPr/>
          <a:lstStyle/>
          <a:p>
            <a:pPr marL="469900" indent="-469900" eaLnBrk="0" hangingPunct="0">
              <a:spcBef>
                <a:spcPct val="30000"/>
              </a:spcBef>
              <a:tabLst>
                <a:tab pos="773113" algn="l"/>
              </a:tabLst>
            </a:pPr>
            <a:r>
              <a:rPr lang="en-US" altLang="it-IT" sz="3200" b="1">
                <a:solidFill>
                  <a:srgbClr val="FFFF00"/>
                </a:solidFill>
                <a:latin typeface="Arial" pitchFamily="34" charset="0"/>
              </a:rPr>
              <a:t>Metodologia:</a:t>
            </a:r>
          </a:p>
          <a:p>
            <a:pPr marL="469900" indent="-469900" eaLnBrk="0" hangingPunct="0">
              <a:spcBef>
                <a:spcPct val="30000"/>
              </a:spcBef>
              <a:tabLst>
                <a:tab pos="773113" algn="l"/>
              </a:tabLst>
            </a:pPr>
            <a:r>
              <a:rPr lang="en-US" altLang="it-IT" sz="3000" b="1">
                <a:solidFill>
                  <a:srgbClr val="FFFF00"/>
                </a:solidFill>
                <a:latin typeface="Arial" pitchFamily="34" charset="0"/>
              </a:rPr>
              <a:t>-	La comunicazione viene fatta</a:t>
            </a:r>
            <a:r>
              <a:rPr lang="en-US" altLang="it-IT" sz="3000" b="1">
                <a:solidFill>
                  <a:schemeClr val="folHlink"/>
                </a:solidFill>
                <a:latin typeface="Arial" pitchFamily="34" charset="0"/>
              </a:rPr>
              <a:t> </a:t>
            </a:r>
            <a:r>
              <a:rPr lang="en-US" altLang="it-IT" sz="3000" b="1">
                <a:latin typeface="Arial" pitchFamily="34" charset="0"/>
              </a:rPr>
              <a:t>dal medico al bambino senza la presenza dei genitori</a:t>
            </a:r>
            <a:endParaRPr lang="en-US" altLang="it-IT" sz="3000" b="1">
              <a:solidFill>
                <a:srgbClr val="FFFF00"/>
              </a:solidFill>
              <a:latin typeface="Arial" pitchFamily="34" charset="0"/>
            </a:endParaRPr>
          </a:p>
          <a:p>
            <a:pPr marL="469900" indent="-469900" eaLnBrk="0" hangingPunct="0">
              <a:spcBef>
                <a:spcPct val="30000"/>
              </a:spcBef>
              <a:tabLst>
                <a:tab pos="773113" algn="l"/>
              </a:tabLst>
            </a:pPr>
            <a:r>
              <a:rPr lang="en-US" altLang="it-IT" sz="3000" b="1">
                <a:solidFill>
                  <a:srgbClr val="FFFF00"/>
                </a:solidFill>
                <a:latin typeface="Arial" pitchFamily="34" charset="0"/>
              </a:rPr>
              <a:t>- 	La comunicazione viene eseguita con la</a:t>
            </a:r>
            <a:r>
              <a:rPr lang="en-US" altLang="it-IT" sz="3000" b="1">
                <a:solidFill>
                  <a:schemeClr val="folHlink"/>
                </a:solidFill>
                <a:latin typeface="Arial" pitchFamily="34" charset="0"/>
              </a:rPr>
              <a:t> </a:t>
            </a:r>
            <a:r>
              <a:rPr lang="en-US" altLang="it-IT" sz="3000" b="1">
                <a:latin typeface="Arial" pitchFamily="34" charset="0"/>
              </a:rPr>
              <a:t>proiezione di diapositive</a:t>
            </a:r>
            <a:endParaRPr lang="en-US" altLang="it-IT" sz="3000" b="1">
              <a:solidFill>
                <a:srgbClr val="FFFF00"/>
              </a:solidFill>
              <a:latin typeface="Arial" pitchFamily="34" charset="0"/>
            </a:endParaRPr>
          </a:p>
          <a:p>
            <a:pPr marL="469900" indent="-469900" eaLnBrk="0" hangingPunct="0">
              <a:spcBef>
                <a:spcPct val="30000"/>
              </a:spcBef>
              <a:tabLst>
                <a:tab pos="773113" algn="l"/>
              </a:tabLst>
            </a:pPr>
            <a:r>
              <a:rPr lang="en-US" altLang="it-IT" sz="3000" b="1">
                <a:solidFill>
                  <a:srgbClr val="FFFF00"/>
                </a:solidFill>
                <a:latin typeface="Arial" pitchFamily="34" charset="0"/>
              </a:rPr>
              <a:t>-	Durata:</a:t>
            </a:r>
            <a:r>
              <a:rPr lang="en-US" altLang="it-IT" sz="3000" b="1">
                <a:solidFill>
                  <a:schemeClr val="folHlink"/>
                </a:solidFill>
                <a:latin typeface="Arial" pitchFamily="34" charset="0"/>
              </a:rPr>
              <a:t> </a:t>
            </a:r>
            <a:r>
              <a:rPr lang="en-US" altLang="it-IT" sz="3000" b="1">
                <a:latin typeface="Arial" pitchFamily="34" charset="0"/>
              </a:rPr>
              <a:t>15 -20 min.     </a:t>
            </a:r>
            <a:r>
              <a:rPr lang="en-US" altLang="it-IT" sz="3000" b="1">
                <a:solidFill>
                  <a:srgbClr val="FFFF00"/>
                </a:solidFill>
                <a:latin typeface="Arial" pitchFamily="34" charset="0"/>
              </a:rPr>
              <a:t>Modalità:</a:t>
            </a:r>
            <a:r>
              <a:rPr lang="en-US" altLang="it-IT" sz="3000" b="1">
                <a:latin typeface="Arial" pitchFamily="34" charset="0"/>
              </a:rPr>
              <a:t> dialogata</a:t>
            </a:r>
            <a:endParaRPr lang="en-US" altLang="it-IT" sz="3000" b="1">
              <a:solidFill>
                <a:schemeClr val="folHlink"/>
              </a:solidFill>
              <a:latin typeface="Arial" pitchFamily="34" charset="0"/>
            </a:endParaRPr>
          </a:p>
          <a:p>
            <a:pPr marL="469900" indent="-469900" eaLnBrk="0" hangingPunct="0">
              <a:spcBef>
                <a:spcPct val="30000"/>
              </a:spcBef>
              <a:tabLst>
                <a:tab pos="773113" algn="l"/>
              </a:tabLst>
            </a:pPr>
            <a:r>
              <a:rPr lang="en-US" altLang="it-IT" sz="3000" b="1">
                <a:solidFill>
                  <a:srgbClr val="FFFF00"/>
                </a:solidFill>
                <a:latin typeface="Arial" pitchFamily="34" charset="0"/>
              </a:rPr>
              <a:t>-	Rispettando la volontà dei genitori, </a:t>
            </a:r>
            <a:r>
              <a:rPr lang="en-US" altLang="it-IT" sz="3000" b="1">
                <a:latin typeface="Arial" pitchFamily="34" charset="0"/>
              </a:rPr>
              <a:t>viene usato subito il termine leucemia, oppure</a:t>
            </a:r>
            <a:r>
              <a:rPr lang="en-US" altLang="it-IT" sz="3000" b="1">
                <a:solidFill>
                  <a:schemeClr val="folHlink"/>
                </a:solidFill>
                <a:latin typeface="Arial" pitchFamily="34" charset="0"/>
              </a:rPr>
              <a:t> </a:t>
            </a:r>
            <a:r>
              <a:rPr lang="en-US" altLang="it-IT" sz="3000" b="1">
                <a:solidFill>
                  <a:srgbClr val="FFFF00"/>
                </a:solidFill>
                <a:latin typeface="Arial" pitchFamily="34" charset="0"/>
              </a:rPr>
              <a:t>quello più generico di</a:t>
            </a:r>
            <a:r>
              <a:rPr lang="en-US" altLang="it-IT" sz="3000" b="1">
                <a:solidFill>
                  <a:schemeClr val="folHlink"/>
                </a:solidFill>
                <a:latin typeface="Arial" pitchFamily="34" charset="0"/>
              </a:rPr>
              <a:t> </a:t>
            </a:r>
            <a:r>
              <a:rPr lang="en-US" altLang="it-IT" sz="3000" b="1">
                <a:latin typeface="Arial" pitchFamily="34" charset="0"/>
              </a:rPr>
              <a:t>“anemia”</a:t>
            </a:r>
            <a:endParaRPr lang="en-US" altLang="it-IT" sz="3000">
              <a:solidFill>
                <a:schemeClr val="folHlink"/>
              </a:solidFill>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190500" y="760413"/>
            <a:ext cx="8743950" cy="1066800"/>
          </a:xfrm>
          <a:prstGeom prst="rect">
            <a:avLst/>
          </a:prstGeom>
          <a:noFill/>
          <a:ln w="9525">
            <a:noFill/>
            <a:miter lim="800000"/>
            <a:headEnd/>
            <a:tailEnd/>
          </a:ln>
          <a:effectLst/>
        </p:spPr>
        <p:txBody>
          <a:bodyPr lIns="92075" tIns="46038" rIns="92075" bIns="46038" anchor="ctr"/>
          <a:lstStyle/>
          <a:p>
            <a:pPr algn="ctr">
              <a:lnSpc>
                <a:spcPct val="95000"/>
              </a:lnSpc>
            </a:pPr>
            <a:r>
              <a:rPr lang="en-US" altLang="it-IT" sz="3200" b="1">
                <a:solidFill>
                  <a:srgbClr val="FFFF00"/>
                </a:solidFill>
                <a:latin typeface="Arial" pitchFamily="34" charset="0"/>
              </a:rPr>
              <a:t>PERCHE’ LA NOSTRA METODOLOGIA (B) E’ DIVERSA DALLA CONSUETUDINE (A)</a:t>
            </a:r>
            <a:endParaRPr lang="it-IT" sz="3200" b="1">
              <a:solidFill>
                <a:srgbClr val="FFFF00"/>
              </a:solidFill>
              <a:latin typeface="Arial" pitchFamily="34" charset="0"/>
            </a:endParaRPr>
          </a:p>
        </p:txBody>
      </p:sp>
      <p:sp>
        <p:nvSpPr>
          <p:cNvPr id="267267" name="Text Box 3"/>
          <p:cNvSpPr txBox="1">
            <a:spLocks noChangeArrowheads="1"/>
          </p:cNvSpPr>
          <p:nvPr/>
        </p:nvSpPr>
        <p:spPr bwMode="auto">
          <a:xfrm>
            <a:off x="1246188" y="2417763"/>
            <a:ext cx="2039937" cy="519112"/>
          </a:xfrm>
          <a:prstGeom prst="rect">
            <a:avLst/>
          </a:prstGeom>
          <a:noFill/>
          <a:ln w="9525">
            <a:noFill/>
            <a:miter lim="800000"/>
            <a:headEnd/>
            <a:tailEnd/>
          </a:ln>
          <a:effectLst/>
        </p:spPr>
        <p:txBody>
          <a:bodyPr wrap="none">
            <a:spAutoFit/>
          </a:bodyPr>
          <a:lstStyle/>
          <a:p>
            <a:pPr eaLnBrk="0" hangingPunct="0"/>
            <a:r>
              <a:rPr lang="it-IT" sz="2800" b="1">
                <a:latin typeface="Arial" pitchFamily="34" charset="0"/>
              </a:rPr>
              <a:t>GENITORE</a:t>
            </a:r>
          </a:p>
        </p:txBody>
      </p:sp>
      <p:sp>
        <p:nvSpPr>
          <p:cNvPr id="267268" name="Text Box 4"/>
          <p:cNvSpPr txBox="1">
            <a:spLocks noChangeArrowheads="1"/>
          </p:cNvSpPr>
          <p:nvPr/>
        </p:nvSpPr>
        <p:spPr bwMode="auto">
          <a:xfrm>
            <a:off x="4659313" y="2390775"/>
            <a:ext cx="1884362" cy="519113"/>
          </a:xfrm>
          <a:prstGeom prst="rect">
            <a:avLst/>
          </a:prstGeom>
          <a:noFill/>
          <a:ln w="9525">
            <a:noFill/>
            <a:miter lim="800000"/>
            <a:headEnd/>
            <a:tailEnd/>
          </a:ln>
          <a:effectLst/>
        </p:spPr>
        <p:txBody>
          <a:bodyPr wrap="none">
            <a:spAutoFit/>
          </a:bodyPr>
          <a:lstStyle/>
          <a:p>
            <a:pPr eaLnBrk="0" hangingPunct="0"/>
            <a:r>
              <a:rPr lang="it-IT" sz="2800" b="1">
                <a:latin typeface="Arial" pitchFamily="34" charset="0"/>
              </a:rPr>
              <a:t>BAMBINO</a:t>
            </a:r>
          </a:p>
        </p:txBody>
      </p:sp>
      <p:sp>
        <p:nvSpPr>
          <p:cNvPr id="267269" name="Text Box 5"/>
          <p:cNvSpPr txBox="1">
            <a:spLocks noChangeArrowheads="1"/>
          </p:cNvSpPr>
          <p:nvPr/>
        </p:nvSpPr>
        <p:spPr bwMode="auto">
          <a:xfrm>
            <a:off x="2921000" y="3317875"/>
            <a:ext cx="1606550" cy="519113"/>
          </a:xfrm>
          <a:prstGeom prst="rect">
            <a:avLst/>
          </a:prstGeom>
          <a:noFill/>
          <a:ln w="9525">
            <a:noFill/>
            <a:miter lim="800000"/>
            <a:headEnd/>
            <a:tailEnd/>
          </a:ln>
          <a:effectLst/>
        </p:spPr>
        <p:txBody>
          <a:bodyPr wrap="none">
            <a:spAutoFit/>
          </a:bodyPr>
          <a:lstStyle/>
          <a:p>
            <a:pPr eaLnBrk="0" hangingPunct="0"/>
            <a:r>
              <a:rPr lang="it-IT" sz="2800" b="1">
                <a:latin typeface="Arial" pitchFamily="34" charset="0"/>
              </a:rPr>
              <a:t>MEDICO</a:t>
            </a:r>
          </a:p>
        </p:txBody>
      </p:sp>
      <p:sp>
        <p:nvSpPr>
          <p:cNvPr id="267270" name="Line 6"/>
          <p:cNvSpPr>
            <a:spLocks noChangeShapeType="1"/>
          </p:cNvSpPr>
          <p:nvPr/>
        </p:nvSpPr>
        <p:spPr bwMode="auto">
          <a:xfrm>
            <a:off x="3363913" y="2681288"/>
            <a:ext cx="1066800" cy="0"/>
          </a:xfrm>
          <a:prstGeom prst="line">
            <a:avLst/>
          </a:prstGeom>
          <a:noFill/>
          <a:ln w="38100">
            <a:solidFill>
              <a:schemeClr val="tx1"/>
            </a:solidFill>
            <a:round/>
            <a:headEnd/>
            <a:tailEnd type="triangle" w="med" len="med"/>
          </a:ln>
          <a:effectLst/>
        </p:spPr>
        <p:txBody>
          <a:bodyPr wrap="none" anchor="ctr"/>
          <a:lstStyle/>
          <a:p>
            <a:endParaRPr lang="it-IT"/>
          </a:p>
        </p:txBody>
      </p:sp>
      <p:sp>
        <p:nvSpPr>
          <p:cNvPr id="267271" name="Line 7"/>
          <p:cNvSpPr>
            <a:spLocks noChangeShapeType="1"/>
          </p:cNvSpPr>
          <p:nvPr/>
        </p:nvSpPr>
        <p:spPr bwMode="auto">
          <a:xfrm>
            <a:off x="2095500" y="2990850"/>
            <a:ext cx="533400" cy="533400"/>
          </a:xfrm>
          <a:prstGeom prst="line">
            <a:avLst/>
          </a:prstGeom>
          <a:noFill/>
          <a:ln w="38100">
            <a:solidFill>
              <a:schemeClr val="tx1"/>
            </a:solidFill>
            <a:round/>
            <a:headEnd/>
            <a:tailEnd/>
          </a:ln>
          <a:effectLst/>
        </p:spPr>
        <p:txBody>
          <a:bodyPr wrap="none" anchor="ctr"/>
          <a:lstStyle/>
          <a:p>
            <a:endParaRPr lang="it-IT"/>
          </a:p>
        </p:txBody>
      </p:sp>
      <p:sp>
        <p:nvSpPr>
          <p:cNvPr id="267272" name="Line 8"/>
          <p:cNvSpPr>
            <a:spLocks noChangeShapeType="1"/>
          </p:cNvSpPr>
          <p:nvPr/>
        </p:nvSpPr>
        <p:spPr bwMode="auto">
          <a:xfrm flipH="1">
            <a:off x="4811713" y="2990850"/>
            <a:ext cx="533400" cy="533400"/>
          </a:xfrm>
          <a:prstGeom prst="line">
            <a:avLst/>
          </a:prstGeom>
          <a:noFill/>
          <a:ln w="38100">
            <a:solidFill>
              <a:schemeClr val="tx1"/>
            </a:solidFill>
            <a:round/>
            <a:headEnd/>
            <a:tailEnd/>
          </a:ln>
          <a:effectLst/>
        </p:spPr>
        <p:txBody>
          <a:bodyPr wrap="none" anchor="ctr"/>
          <a:lstStyle/>
          <a:p>
            <a:endParaRPr lang="it-IT"/>
          </a:p>
        </p:txBody>
      </p:sp>
      <p:sp>
        <p:nvSpPr>
          <p:cNvPr id="267273" name="Text Box 9"/>
          <p:cNvSpPr txBox="1">
            <a:spLocks noChangeArrowheads="1"/>
          </p:cNvSpPr>
          <p:nvPr/>
        </p:nvSpPr>
        <p:spPr bwMode="auto">
          <a:xfrm>
            <a:off x="403225" y="2679700"/>
            <a:ext cx="514350" cy="641350"/>
          </a:xfrm>
          <a:prstGeom prst="rect">
            <a:avLst/>
          </a:prstGeom>
          <a:noFill/>
          <a:ln w="9525">
            <a:noFill/>
            <a:miter lim="800000"/>
            <a:headEnd/>
            <a:tailEnd/>
          </a:ln>
          <a:effectLst/>
        </p:spPr>
        <p:txBody>
          <a:bodyPr wrap="none">
            <a:spAutoFit/>
          </a:bodyPr>
          <a:lstStyle/>
          <a:p>
            <a:pPr eaLnBrk="0" hangingPunct="0"/>
            <a:r>
              <a:rPr lang="it-IT" sz="3600" b="1">
                <a:solidFill>
                  <a:srgbClr val="FFFF00"/>
                </a:solidFill>
                <a:effectLst>
                  <a:outerShdw blurRad="38100" dist="38100" dir="2700000" algn="tl">
                    <a:srgbClr val="FFFFFF"/>
                  </a:outerShdw>
                </a:effectLst>
                <a:latin typeface="Arial" pitchFamily="34" charset="0"/>
              </a:rPr>
              <a:t>A</a:t>
            </a:r>
          </a:p>
        </p:txBody>
      </p:sp>
      <p:sp>
        <p:nvSpPr>
          <p:cNvPr id="267274" name="Oval 10"/>
          <p:cNvSpPr>
            <a:spLocks noChangeArrowheads="1"/>
          </p:cNvSpPr>
          <p:nvPr/>
        </p:nvSpPr>
        <p:spPr bwMode="auto">
          <a:xfrm>
            <a:off x="301625" y="2700338"/>
            <a:ext cx="661988" cy="636587"/>
          </a:xfrm>
          <a:prstGeom prst="ellipse">
            <a:avLst/>
          </a:prstGeom>
          <a:noFill/>
          <a:ln w="19050">
            <a:solidFill>
              <a:srgbClr val="FFFF00"/>
            </a:solidFill>
            <a:round/>
            <a:headEnd/>
            <a:tailEnd/>
          </a:ln>
          <a:effectLst/>
        </p:spPr>
        <p:txBody>
          <a:bodyPr wrap="none" anchor="ctr"/>
          <a:lstStyle/>
          <a:p>
            <a:endParaRPr lang="it-IT"/>
          </a:p>
        </p:txBody>
      </p:sp>
      <p:sp>
        <p:nvSpPr>
          <p:cNvPr id="267275" name="Text Box 11"/>
          <p:cNvSpPr txBox="1">
            <a:spLocks noChangeArrowheads="1"/>
          </p:cNvSpPr>
          <p:nvPr/>
        </p:nvSpPr>
        <p:spPr bwMode="auto">
          <a:xfrm>
            <a:off x="3922713" y="4349750"/>
            <a:ext cx="1884362" cy="519113"/>
          </a:xfrm>
          <a:prstGeom prst="rect">
            <a:avLst/>
          </a:prstGeom>
          <a:noFill/>
          <a:ln w="9525">
            <a:noFill/>
            <a:miter lim="800000"/>
            <a:headEnd/>
            <a:tailEnd/>
          </a:ln>
          <a:effectLst/>
        </p:spPr>
        <p:txBody>
          <a:bodyPr wrap="none">
            <a:spAutoFit/>
          </a:bodyPr>
          <a:lstStyle/>
          <a:p>
            <a:pPr eaLnBrk="0" hangingPunct="0"/>
            <a:r>
              <a:rPr lang="it-IT" sz="2800" b="1">
                <a:latin typeface="Arial" pitchFamily="34" charset="0"/>
              </a:rPr>
              <a:t>BAMBINO</a:t>
            </a:r>
          </a:p>
        </p:txBody>
      </p:sp>
      <p:sp>
        <p:nvSpPr>
          <p:cNvPr id="267276" name="Text Box 12"/>
          <p:cNvSpPr txBox="1">
            <a:spLocks noChangeArrowheads="1"/>
          </p:cNvSpPr>
          <p:nvPr/>
        </p:nvSpPr>
        <p:spPr bwMode="auto">
          <a:xfrm>
            <a:off x="6823075" y="4349750"/>
            <a:ext cx="2039938" cy="519113"/>
          </a:xfrm>
          <a:prstGeom prst="rect">
            <a:avLst/>
          </a:prstGeom>
          <a:noFill/>
          <a:ln w="9525">
            <a:noFill/>
            <a:miter lim="800000"/>
            <a:headEnd/>
            <a:tailEnd/>
          </a:ln>
          <a:effectLst/>
        </p:spPr>
        <p:txBody>
          <a:bodyPr wrap="none">
            <a:spAutoFit/>
          </a:bodyPr>
          <a:lstStyle/>
          <a:p>
            <a:pPr eaLnBrk="0" hangingPunct="0"/>
            <a:r>
              <a:rPr lang="it-IT" sz="2800" b="1">
                <a:latin typeface="Arial" pitchFamily="34" charset="0"/>
              </a:rPr>
              <a:t>GENITORE</a:t>
            </a:r>
          </a:p>
        </p:txBody>
      </p:sp>
      <p:sp>
        <p:nvSpPr>
          <p:cNvPr id="267277" name="Line 13"/>
          <p:cNvSpPr>
            <a:spLocks noChangeShapeType="1"/>
          </p:cNvSpPr>
          <p:nvPr/>
        </p:nvSpPr>
        <p:spPr bwMode="auto">
          <a:xfrm>
            <a:off x="5856288" y="4610100"/>
            <a:ext cx="846137" cy="0"/>
          </a:xfrm>
          <a:prstGeom prst="line">
            <a:avLst/>
          </a:prstGeom>
          <a:noFill/>
          <a:ln w="38100">
            <a:solidFill>
              <a:schemeClr val="tx1"/>
            </a:solidFill>
            <a:round/>
            <a:headEnd/>
            <a:tailEnd type="triangle" w="med" len="med"/>
          </a:ln>
          <a:effectLst/>
        </p:spPr>
        <p:txBody>
          <a:bodyPr wrap="none" anchor="ctr"/>
          <a:lstStyle/>
          <a:p>
            <a:endParaRPr lang="it-IT"/>
          </a:p>
        </p:txBody>
      </p:sp>
      <p:sp>
        <p:nvSpPr>
          <p:cNvPr id="267278" name="Text Box 14"/>
          <p:cNvSpPr txBox="1">
            <a:spLocks noChangeArrowheads="1"/>
          </p:cNvSpPr>
          <p:nvPr/>
        </p:nvSpPr>
        <p:spPr bwMode="auto">
          <a:xfrm>
            <a:off x="393700" y="4264025"/>
            <a:ext cx="514350" cy="641350"/>
          </a:xfrm>
          <a:prstGeom prst="rect">
            <a:avLst/>
          </a:prstGeom>
          <a:noFill/>
          <a:ln w="9525">
            <a:noFill/>
            <a:miter lim="800000"/>
            <a:headEnd/>
            <a:tailEnd/>
          </a:ln>
          <a:effectLst/>
        </p:spPr>
        <p:txBody>
          <a:bodyPr wrap="none">
            <a:spAutoFit/>
          </a:bodyPr>
          <a:lstStyle/>
          <a:p>
            <a:pPr eaLnBrk="0" hangingPunct="0"/>
            <a:r>
              <a:rPr lang="it-IT" sz="3600" b="1">
                <a:solidFill>
                  <a:srgbClr val="FFFF00"/>
                </a:solidFill>
                <a:effectLst>
                  <a:outerShdw blurRad="38100" dist="38100" dir="2700000" algn="tl">
                    <a:srgbClr val="FFFFFF"/>
                  </a:outerShdw>
                </a:effectLst>
                <a:latin typeface="Arial" pitchFamily="34" charset="0"/>
              </a:rPr>
              <a:t>B</a:t>
            </a:r>
          </a:p>
        </p:txBody>
      </p:sp>
      <p:sp>
        <p:nvSpPr>
          <p:cNvPr id="267279" name="Oval 15"/>
          <p:cNvSpPr>
            <a:spLocks noChangeArrowheads="1"/>
          </p:cNvSpPr>
          <p:nvPr/>
        </p:nvSpPr>
        <p:spPr bwMode="auto">
          <a:xfrm>
            <a:off x="292100" y="4284663"/>
            <a:ext cx="661988" cy="636587"/>
          </a:xfrm>
          <a:prstGeom prst="ellipse">
            <a:avLst/>
          </a:prstGeom>
          <a:noFill/>
          <a:ln w="19050">
            <a:solidFill>
              <a:srgbClr val="FFFF00"/>
            </a:solidFill>
            <a:round/>
            <a:headEnd/>
            <a:tailEnd/>
          </a:ln>
          <a:effectLst/>
        </p:spPr>
        <p:txBody>
          <a:bodyPr wrap="none" anchor="ctr"/>
          <a:lstStyle/>
          <a:p>
            <a:endParaRPr lang="it-IT"/>
          </a:p>
        </p:txBody>
      </p:sp>
      <p:sp>
        <p:nvSpPr>
          <p:cNvPr id="267280" name="Text Box 16"/>
          <p:cNvSpPr txBox="1">
            <a:spLocks noChangeArrowheads="1"/>
          </p:cNvSpPr>
          <p:nvPr/>
        </p:nvSpPr>
        <p:spPr bwMode="auto">
          <a:xfrm>
            <a:off x="1262063" y="4349750"/>
            <a:ext cx="1606550" cy="519113"/>
          </a:xfrm>
          <a:prstGeom prst="rect">
            <a:avLst/>
          </a:prstGeom>
          <a:noFill/>
          <a:ln w="9525">
            <a:noFill/>
            <a:miter lim="800000"/>
            <a:headEnd/>
            <a:tailEnd/>
          </a:ln>
          <a:effectLst/>
        </p:spPr>
        <p:txBody>
          <a:bodyPr wrap="none">
            <a:spAutoFit/>
          </a:bodyPr>
          <a:lstStyle/>
          <a:p>
            <a:pPr eaLnBrk="0" hangingPunct="0"/>
            <a:r>
              <a:rPr lang="it-IT" sz="2800" b="1">
                <a:latin typeface="Arial" pitchFamily="34" charset="0"/>
              </a:rPr>
              <a:t>MEDICO</a:t>
            </a:r>
          </a:p>
        </p:txBody>
      </p:sp>
      <p:sp>
        <p:nvSpPr>
          <p:cNvPr id="267281" name="Line 17"/>
          <p:cNvSpPr>
            <a:spLocks noChangeShapeType="1"/>
          </p:cNvSpPr>
          <p:nvPr/>
        </p:nvSpPr>
        <p:spPr bwMode="auto">
          <a:xfrm>
            <a:off x="2946400" y="4608513"/>
            <a:ext cx="846138" cy="0"/>
          </a:xfrm>
          <a:prstGeom prst="line">
            <a:avLst/>
          </a:prstGeom>
          <a:noFill/>
          <a:ln w="38100">
            <a:solidFill>
              <a:schemeClr val="tx1"/>
            </a:solidFill>
            <a:round/>
            <a:headEnd/>
            <a:tailEnd type="triangle" w="med" len="med"/>
          </a:ln>
          <a:effectLst/>
        </p:spPr>
        <p:txBody>
          <a:bodyPr wrap="none" anchor="ctr"/>
          <a:lstStyle/>
          <a:p>
            <a:endParaRPr lang="it-IT"/>
          </a:p>
        </p:txBody>
      </p:sp>
      <p:sp>
        <p:nvSpPr>
          <p:cNvPr id="267282" name="AutoShape 18"/>
          <p:cNvSpPr>
            <a:spLocks noChangeArrowheads="1"/>
          </p:cNvSpPr>
          <p:nvPr/>
        </p:nvSpPr>
        <p:spPr bwMode="auto">
          <a:xfrm flipH="1">
            <a:off x="4692650" y="4954588"/>
            <a:ext cx="2873375" cy="358775"/>
          </a:xfrm>
          <a:prstGeom prst="curvedUpArrow">
            <a:avLst>
              <a:gd name="adj1" fmla="val 29366"/>
              <a:gd name="adj2" fmla="val 256654"/>
              <a:gd name="adj3" fmla="val 45269"/>
            </a:avLst>
          </a:prstGeom>
          <a:solidFill>
            <a:schemeClr val="tx1"/>
          </a:solidFill>
          <a:ln w="9525">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90" name="Picture 2" descr="dia1"/>
          <p:cNvPicPr>
            <a:picLocks noChangeAspect="1" noChangeArrowheads="1"/>
          </p:cNvPicPr>
          <p:nvPr/>
        </p:nvPicPr>
        <p:blipFill>
          <a:blip r:embed="rId2" cstate="print"/>
          <a:srcRect/>
          <a:stretch>
            <a:fillRect/>
          </a:stretch>
        </p:blipFill>
        <p:spPr bwMode="auto">
          <a:xfrm>
            <a:off x="273050" y="566738"/>
            <a:ext cx="8597900" cy="572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foto2"/>
          <p:cNvPicPr>
            <a:picLocks noChangeAspect="1" noChangeArrowheads="1"/>
          </p:cNvPicPr>
          <p:nvPr/>
        </p:nvPicPr>
        <p:blipFill>
          <a:blip r:embed="rId2" cstate="print"/>
          <a:srcRect/>
          <a:stretch>
            <a:fillRect/>
          </a:stretch>
        </p:blipFill>
        <p:spPr bwMode="auto">
          <a:xfrm>
            <a:off x="419100" y="508000"/>
            <a:ext cx="8305800" cy="584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379413" y="534988"/>
            <a:ext cx="8404225" cy="5934075"/>
          </a:xfrm>
          <a:prstGeom prst="rect">
            <a:avLst/>
          </a:prstGeom>
          <a:solidFill>
            <a:srgbClr val="FF66CC"/>
          </a:solidFill>
          <a:ln w="9525">
            <a:solidFill>
              <a:schemeClr val="tx1"/>
            </a:solidFill>
            <a:miter lim="800000"/>
            <a:headEnd/>
            <a:tailEnd/>
          </a:ln>
          <a:effectLst/>
        </p:spPr>
        <p:txBody>
          <a:bodyPr wrap="none" anchor="ctr"/>
          <a:lstStyle/>
          <a:p>
            <a:endParaRPr lang="it-IT"/>
          </a:p>
        </p:txBody>
      </p:sp>
      <p:sp>
        <p:nvSpPr>
          <p:cNvPr id="321539" name="Text Box 3"/>
          <p:cNvSpPr txBox="1">
            <a:spLocks noChangeArrowheads="1"/>
          </p:cNvSpPr>
          <p:nvPr/>
        </p:nvSpPr>
        <p:spPr bwMode="auto">
          <a:xfrm>
            <a:off x="1035050" y="903288"/>
            <a:ext cx="2247900"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GIARDINO FIORITO</a:t>
            </a:r>
          </a:p>
        </p:txBody>
      </p:sp>
      <p:sp>
        <p:nvSpPr>
          <p:cNvPr id="321540" name="Text Box 4"/>
          <p:cNvSpPr txBox="1">
            <a:spLocks noChangeArrowheads="1"/>
          </p:cNvSpPr>
          <p:nvPr/>
        </p:nvSpPr>
        <p:spPr bwMode="auto">
          <a:xfrm>
            <a:off x="5534025" y="903288"/>
            <a:ext cx="1760538"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CORPO UMANO</a:t>
            </a:r>
          </a:p>
        </p:txBody>
      </p:sp>
      <p:sp>
        <p:nvSpPr>
          <p:cNvPr id="321541" name="Text Box 5"/>
          <p:cNvSpPr txBox="1">
            <a:spLocks noChangeArrowheads="1"/>
          </p:cNvSpPr>
          <p:nvPr/>
        </p:nvSpPr>
        <p:spPr bwMode="auto">
          <a:xfrm>
            <a:off x="1584325" y="1503363"/>
            <a:ext cx="11366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GIARDINO</a:t>
            </a:r>
          </a:p>
        </p:txBody>
      </p:sp>
      <p:sp>
        <p:nvSpPr>
          <p:cNvPr id="321542" name="Text Box 6"/>
          <p:cNvSpPr txBox="1">
            <a:spLocks noChangeArrowheads="1"/>
          </p:cNvSpPr>
          <p:nvPr/>
        </p:nvSpPr>
        <p:spPr bwMode="auto">
          <a:xfrm>
            <a:off x="1758950" y="2055813"/>
            <a:ext cx="79057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TERRA</a:t>
            </a:r>
          </a:p>
        </p:txBody>
      </p:sp>
      <p:sp>
        <p:nvSpPr>
          <p:cNvPr id="321543" name="Text Box 7"/>
          <p:cNvSpPr txBox="1">
            <a:spLocks noChangeArrowheads="1"/>
          </p:cNvSpPr>
          <p:nvPr/>
        </p:nvSpPr>
        <p:spPr bwMode="auto">
          <a:xfrm>
            <a:off x="1797050" y="2632075"/>
            <a:ext cx="712788"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FIORI</a:t>
            </a:r>
          </a:p>
        </p:txBody>
      </p:sp>
      <p:sp>
        <p:nvSpPr>
          <p:cNvPr id="321544" name="Text Box 8"/>
          <p:cNvSpPr txBox="1">
            <a:spLocks noChangeArrowheads="1"/>
          </p:cNvSpPr>
          <p:nvPr/>
        </p:nvSpPr>
        <p:spPr bwMode="auto">
          <a:xfrm>
            <a:off x="782638" y="2632075"/>
            <a:ext cx="736600"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ERBA</a:t>
            </a:r>
          </a:p>
        </p:txBody>
      </p:sp>
      <p:sp>
        <p:nvSpPr>
          <p:cNvPr id="321545" name="Text Box 9"/>
          <p:cNvSpPr txBox="1">
            <a:spLocks noChangeArrowheads="1"/>
          </p:cNvSpPr>
          <p:nvPr/>
        </p:nvSpPr>
        <p:spPr bwMode="auto">
          <a:xfrm>
            <a:off x="2825750" y="2632075"/>
            <a:ext cx="86360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PIANTE</a:t>
            </a:r>
          </a:p>
        </p:txBody>
      </p:sp>
      <p:sp>
        <p:nvSpPr>
          <p:cNvPr id="321546" name="Text Box 10"/>
          <p:cNvSpPr txBox="1">
            <a:spLocks noChangeArrowheads="1"/>
          </p:cNvSpPr>
          <p:nvPr/>
        </p:nvSpPr>
        <p:spPr bwMode="auto">
          <a:xfrm>
            <a:off x="696913" y="3306763"/>
            <a:ext cx="2913062" cy="304800"/>
          </a:xfrm>
          <a:prstGeom prst="rect">
            <a:avLst/>
          </a:prstGeom>
          <a:noFill/>
          <a:ln w="9525">
            <a:noFill/>
            <a:miter lim="800000"/>
            <a:headEnd/>
            <a:tailEnd/>
          </a:ln>
          <a:effectLst/>
        </p:spPr>
        <p:txBody>
          <a:bodyPr wrap="none">
            <a:spAutoFit/>
          </a:bodyPr>
          <a:lstStyle/>
          <a:p>
            <a:pPr algn="ctr"/>
            <a:r>
              <a:rPr lang="it-IT" sz="1400">
                <a:solidFill>
                  <a:srgbClr val="000000"/>
                </a:solidFill>
                <a:latin typeface="Tahoma" pitchFamily="34" charset="0"/>
              </a:rPr>
              <a:t>MA POSSONO CRESCERE DA SOLE</a:t>
            </a:r>
          </a:p>
        </p:txBody>
      </p:sp>
      <p:sp>
        <p:nvSpPr>
          <p:cNvPr id="321547" name="Text Box 11"/>
          <p:cNvSpPr txBox="1">
            <a:spLocks noChangeArrowheads="1"/>
          </p:cNvSpPr>
          <p:nvPr/>
        </p:nvSpPr>
        <p:spPr bwMode="auto">
          <a:xfrm>
            <a:off x="1397000" y="3808413"/>
            <a:ext cx="151447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ERBE CATTIVE</a:t>
            </a:r>
          </a:p>
        </p:txBody>
      </p:sp>
      <p:sp>
        <p:nvSpPr>
          <p:cNvPr id="321548" name="Text Box 12"/>
          <p:cNvSpPr txBox="1">
            <a:spLocks noChangeArrowheads="1"/>
          </p:cNvSpPr>
          <p:nvPr/>
        </p:nvSpPr>
        <p:spPr bwMode="auto">
          <a:xfrm>
            <a:off x="1641475" y="4360863"/>
            <a:ext cx="10223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ORTICHE</a:t>
            </a:r>
          </a:p>
        </p:txBody>
      </p:sp>
      <p:sp>
        <p:nvSpPr>
          <p:cNvPr id="321549" name="Text Box 13"/>
          <p:cNvSpPr txBox="1">
            <a:spLocks noChangeArrowheads="1"/>
          </p:cNvSpPr>
          <p:nvPr/>
        </p:nvSpPr>
        <p:spPr bwMode="auto">
          <a:xfrm>
            <a:off x="1454150" y="4937125"/>
            <a:ext cx="1401763"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“BOSCAGLIA”</a:t>
            </a:r>
          </a:p>
        </p:txBody>
      </p:sp>
      <p:sp>
        <p:nvSpPr>
          <p:cNvPr id="321550" name="Text Box 14"/>
          <p:cNvSpPr txBox="1">
            <a:spLocks noChangeArrowheads="1"/>
          </p:cNvSpPr>
          <p:nvPr/>
        </p:nvSpPr>
        <p:spPr bwMode="auto">
          <a:xfrm>
            <a:off x="2849563" y="4989513"/>
            <a:ext cx="974725" cy="274637"/>
          </a:xfrm>
          <a:prstGeom prst="rect">
            <a:avLst/>
          </a:prstGeom>
          <a:noFill/>
          <a:ln w="9525">
            <a:noFill/>
            <a:miter lim="800000"/>
            <a:headEnd/>
            <a:tailEnd/>
          </a:ln>
          <a:effectLst/>
        </p:spPr>
        <p:txBody>
          <a:bodyPr wrap="none">
            <a:spAutoFit/>
          </a:bodyPr>
          <a:lstStyle/>
          <a:p>
            <a:pPr algn="ctr"/>
            <a:r>
              <a:rPr lang="it-IT" sz="1200">
                <a:solidFill>
                  <a:srgbClr val="000000"/>
                </a:solidFill>
                <a:latin typeface="Tahoma" pitchFamily="34" charset="0"/>
              </a:rPr>
              <a:t>(FAMIGLIA)</a:t>
            </a:r>
          </a:p>
        </p:txBody>
      </p:sp>
      <p:sp>
        <p:nvSpPr>
          <p:cNvPr id="321551" name="Text Box 15"/>
          <p:cNvSpPr txBox="1">
            <a:spLocks noChangeArrowheads="1"/>
          </p:cNvSpPr>
          <p:nvPr/>
        </p:nvSpPr>
        <p:spPr bwMode="auto">
          <a:xfrm>
            <a:off x="6073775" y="1503363"/>
            <a:ext cx="67627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OSSA</a:t>
            </a:r>
          </a:p>
        </p:txBody>
      </p:sp>
      <p:sp>
        <p:nvSpPr>
          <p:cNvPr id="321552" name="Text Box 16"/>
          <p:cNvSpPr txBox="1">
            <a:spLocks noChangeArrowheads="1"/>
          </p:cNvSpPr>
          <p:nvPr/>
        </p:nvSpPr>
        <p:spPr bwMode="auto">
          <a:xfrm>
            <a:off x="5889625" y="2055813"/>
            <a:ext cx="10477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MIDOLLO</a:t>
            </a:r>
          </a:p>
        </p:txBody>
      </p:sp>
      <p:sp>
        <p:nvSpPr>
          <p:cNvPr id="321553" name="Text Box 17"/>
          <p:cNvSpPr txBox="1">
            <a:spLocks noChangeArrowheads="1"/>
          </p:cNvSpPr>
          <p:nvPr/>
        </p:nvSpPr>
        <p:spPr bwMode="auto">
          <a:xfrm>
            <a:off x="5922963" y="2632075"/>
            <a:ext cx="995362" cy="508000"/>
          </a:xfrm>
          <a:prstGeom prst="rect">
            <a:avLst/>
          </a:prstGeom>
          <a:noFill/>
          <a:ln w="9525">
            <a:noFill/>
            <a:miter lim="800000"/>
            <a:headEnd/>
            <a:tailEnd/>
          </a:ln>
          <a:effectLst/>
        </p:spPr>
        <p:txBody>
          <a:bodyPr wrap="none">
            <a:spAutoFit/>
          </a:bodyPr>
          <a:lstStyle/>
          <a:p>
            <a:pPr algn="ctr">
              <a:lnSpc>
                <a:spcPct val="85000"/>
              </a:lnSpc>
            </a:pPr>
            <a:r>
              <a:rPr lang="it-IT" sz="1600">
                <a:solidFill>
                  <a:srgbClr val="000000"/>
                </a:solidFill>
                <a:latin typeface="Tahoma" pitchFamily="34" charset="0"/>
              </a:rPr>
              <a:t>GLOBULI</a:t>
            </a:r>
          </a:p>
          <a:p>
            <a:pPr algn="ctr">
              <a:lnSpc>
                <a:spcPct val="85000"/>
              </a:lnSpc>
            </a:pPr>
            <a:r>
              <a:rPr lang="it-IT" sz="1600">
                <a:solidFill>
                  <a:srgbClr val="000000"/>
                </a:solidFill>
                <a:latin typeface="Tahoma" pitchFamily="34" charset="0"/>
              </a:rPr>
              <a:t>ROSSI</a:t>
            </a:r>
          </a:p>
        </p:txBody>
      </p:sp>
      <p:sp>
        <p:nvSpPr>
          <p:cNvPr id="321554" name="Text Box 18"/>
          <p:cNvSpPr txBox="1">
            <a:spLocks noChangeArrowheads="1"/>
          </p:cNvSpPr>
          <p:nvPr/>
        </p:nvSpPr>
        <p:spPr bwMode="auto">
          <a:xfrm>
            <a:off x="4570413" y="2632075"/>
            <a:ext cx="1336675" cy="336550"/>
          </a:xfrm>
          <a:prstGeom prst="rect">
            <a:avLst/>
          </a:prstGeom>
          <a:noFill/>
          <a:ln w="9525">
            <a:noFill/>
            <a:miter lim="800000"/>
            <a:headEnd/>
            <a:tailEnd/>
          </a:ln>
          <a:effectLst/>
        </p:spPr>
        <p:txBody>
          <a:bodyPr wrap="none">
            <a:spAutoFit/>
          </a:bodyPr>
          <a:lstStyle/>
          <a:p>
            <a:pPr algn="ctr"/>
            <a:r>
              <a:rPr lang="it-IT" sz="1600" b="1">
                <a:solidFill>
                  <a:srgbClr val="000000"/>
                </a:solidFill>
                <a:latin typeface="Tahoma" pitchFamily="34" charset="0"/>
              </a:rPr>
              <a:t>PIASTRINE</a:t>
            </a:r>
          </a:p>
        </p:txBody>
      </p:sp>
      <p:sp>
        <p:nvSpPr>
          <p:cNvPr id="321555" name="Text Box 19"/>
          <p:cNvSpPr txBox="1">
            <a:spLocks noChangeArrowheads="1"/>
          </p:cNvSpPr>
          <p:nvPr/>
        </p:nvSpPr>
        <p:spPr bwMode="auto">
          <a:xfrm>
            <a:off x="7127875" y="2632075"/>
            <a:ext cx="995363" cy="508000"/>
          </a:xfrm>
          <a:prstGeom prst="rect">
            <a:avLst/>
          </a:prstGeom>
          <a:noFill/>
          <a:ln w="9525">
            <a:noFill/>
            <a:miter lim="800000"/>
            <a:headEnd/>
            <a:tailEnd/>
          </a:ln>
          <a:effectLst/>
        </p:spPr>
        <p:txBody>
          <a:bodyPr wrap="none">
            <a:spAutoFit/>
          </a:bodyPr>
          <a:lstStyle/>
          <a:p>
            <a:pPr algn="ctr">
              <a:lnSpc>
                <a:spcPct val="85000"/>
              </a:lnSpc>
            </a:pPr>
            <a:r>
              <a:rPr lang="it-IT" sz="1600">
                <a:solidFill>
                  <a:srgbClr val="000000"/>
                </a:solidFill>
                <a:latin typeface="Tahoma" pitchFamily="34" charset="0"/>
              </a:rPr>
              <a:t>GLOBULI</a:t>
            </a:r>
          </a:p>
          <a:p>
            <a:pPr algn="ctr">
              <a:lnSpc>
                <a:spcPct val="85000"/>
              </a:lnSpc>
            </a:pPr>
            <a:r>
              <a:rPr lang="it-IT" sz="1600">
                <a:solidFill>
                  <a:srgbClr val="000000"/>
                </a:solidFill>
                <a:latin typeface="Tahoma" pitchFamily="34" charset="0"/>
              </a:rPr>
              <a:t>BIANCHI</a:t>
            </a:r>
          </a:p>
        </p:txBody>
      </p:sp>
      <p:sp>
        <p:nvSpPr>
          <p:cNvPr id="321556" name="Text Box 20"/>
          <p:cNvSpPr txBox="1">
            <a:spLocks noChangeArrowheads="1"/>
          </p:cNvSpPr>
          <p:nvPr/>
        </p:nvSpPr>
        <p:spPr bwMode="auto">
          <a:xfrm>
            <a:off x="4954588" y="3306763"/>
            <a:ext cx="2927350" cy="304800"/>
          </a:xfrm>
          <a:prstGeom prst="rect">
            <a:avLst/>
          </a:prstGeom>
          <a:noFill/>
          <a:ln w="9525">
            <a:noFill/>
            <a:miter lim="800000"/>
            <a:headEnd/>
            <a:tailEnd/>
          </a:ln>
          <a:effectLst/>
        </p:spPr>
        <p:txBody>
          <a:bodyPr wrap="none">
            <a:spAutoFit/>
          </a:bodyPr>
          <a:lstStyle/>
          <a:p>
            <a:pPr algn="ctr"/>
            <a:r>
              <a:rPr lang="it-IT" sz="1400">
                <a:solidFill>
                  <a:srgbClr val="000000"/>
                </a:solidFill>
                <a:latin typeface="Tahoma" pitchFamily="34" charset="0"/>
              </a:rPr>
              <a:t>MA POSSONO FORMARSI DA SOLE</a:t>
            </a:r>
          </a:p>
        </p:txBody>
      </p:sp>
      <p:sp>
        <p:nvSpPr>
          <p:cNvPr id="321557" name="Text Box 21"/>
          <p:cNvSpPr txBox="1">
            <a:spLocks noChangeArrowheads="1"/>
          </p:cNvSpPr>
          <p:nvPr/>
        </p:nvSpPr>
        <p:spPr bwMode="auto">
          <a:xfrm>
            <a:off x="5500688" y="3808413"/>
            <a:ext cx="1830387"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CELLULE CATTIVE</a:t>
            </a:r>
          </a:p>
        </p:txBody>
      </p:sp>
      <p:sp>
        <p:nvSpPr>
          <p:cNvPr id="321558" name="Text Box 22"/>
          <p:cNvSpPr txBox="1">
            <a:spLocks noChangeArrowheads="1"/>
          </p:cNvSpPr>
          <p:nvPr/>
        </p:nvSpPr>
        <p:spPr bwMode="auto">
          <a:xfrm>
            <a:off x="5997575" y="4360863"/>
            <a:ext cx="835025"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BLASTI</a:t>
            </a:r>
          </a:p>
        </p:txBody>
      </p:sp>
      <p:sp>
        <p:nvSpPr>
          <p:cNvPr id="321559" name="Text Box 23"/>
          <p:cNvSpPr txBox="1">
            <a:spLocks noChangeArrowheads="1"/>
          </p:cNvSpPr>
          <p:nvPr/>
        </p:nvSpPr>
        <p:spPr bwMode="auto">
          <a:xfrm>
            <a:off x="5880100" y="4937125"/>
            <a:ext cx="1073150" cy="336550"/>
          </a:xfrm>
          <a:prstGeom prst="rect">
            <a:avLst/>
          </a:prstGeom>
          <a:noFill/>
          <a:ln w="9525">
            <a:noFill/>
            <a:miter lim="800000"/>
            <a:headEnd/>
            <a:tailEnd/>
          </a:ln>
          <a:effectLst/>
        </p:spPr>
        <p:txBody>
          <a:bodyPr wrap="none">
            <a:spAutoFit/>
          </a:bodyPr>
          <a:lstStyle/>
          <a:p>
            <a:pPr algn="ctr"/>
            <a:r>
              <a:rPr lang="it-IT" sz="1600">
                <a:solidFill>
                  <a:srgbClr val="000000"/>
                </a:solidFill>
                <a:latin typeface="Tahoma" pitchFamily="34" charset="0"/>
              </a:rPr>
              <a:t>“ANEMIA”</a:t>
            </a:r>
          </a:p>
        </p:txBody>
      </p:sp>
      <p:sp>
        <p:nvSpPr>
          <p:cNvPr id="321560" name="Text Box 24"/>
          <p:cNvSpPr txBox="1">
            <a:spLocks noChangeArrowheads="1"/>
          </p:cNvSpPr>
          <p:nvPr/>
        </p:nvSpPr>
        <p:spPr bwMode="auto">
          <a:xfrm>
            <a:off x="6881813" y="4989513"/>
            <a:ext cx="974725" cy="274637"/>
          </a:xfrm>
          <a:prstGeom prst="rect">
            <a:avLst/>
          </a:prstGeom>
          <a:noFill/>
          <a:ln w="9525">
            <a:noFill/>
            <a:miter lim="800000"/>
            <a:headEnd/>
            <a:tailEnd/>
          </a:ln>
          <a:effectLst/>
        </p:spPr>
        <p:txBody>
          <a:bodyPr wrap="none">
            <a:spAutoFit/>
          </a:bodyPr>
          <a:lstStyle/>
          <a:p>
            <a:pPr algn="ctr"/>
            <a:r>
              <a:rPr lang="it-IT" sz="1200">
                <a:solidFill>
                  <a:srgbClr val="000000"/>
                </a:solidFill>
                <a:latin typeface="Tahoma" pitchFamily="34" charset="0"/>
              </a:rPr>
              <a:t>(FAMIGLIA)</a:t>
            </a:r>
          </a:p>
        </p:txBody>
      </p:sp>
      <p:cxnSp>
        <p:nvCxnSpPr>
          <p:cNvPr id="321561" name="AutoShape 25"/>
          <p:cNvCxnSpPr>
            <a:cxnSpLocks noChangeShapeType="1"/>
            <a:stCxn id="321541" idx="2"/>
            <a:endCxn id="321542" idx="0"/>
          </p:cNvCxnSpPr>
          <p:nvPr/>
        </p:nvCxnSpPr>
        <p:spPr bwMode="auto">
          <a:xfrm>
            <a:off x="2152650" y="1839913"/>
            <a:ext cx="1588" cy="215900"/>
          </a:xfrm>
          <a:prstGeom prst="straightConnector1">
            <a:avLst/>
          </a:prstGeom>
          <a:noFill/>
          <a:ln w="9525">
            <a:solidFill>
              <a:srgbClr val="000000"/>
            </a:solidFill>
            <a:round/>
            <a:headEnd/>
            <a:tailEnd type="triangle" w="med" len="med"/>
          </a:ln>
          <a:effectLst/>
        </p:spPr>
      </p:cxnSp>
      <p:cxnSp>
        <p:nvCxnSpPr>
          <p:cNvPr id="321562" name="AutoShape 26"/>
          <p:cNvCxnSpPr>
            <a:cxnSpLocks noChangeShapeType="1"/>
            <a:stCxn id="321542" idx="2"/>
            <a:endCxn id="321543" idx="0"/>
          </p:cNvCxnSpPr>
          <p:nvPr/>
        </p:nvCxnSpPr>
        <p:spPr bwMode="auto">
          <a:xfrm>
            <a:off x="2154238" y="2392363"/>
            <a:ext cx="0" cy="239712"/>
          </a:xfrm>
          <a:prstGeom prst="straightConnector1">
            <a:avLst/>
          </a:prstGeom>
          <a:noFill/>
          <a:ln w="9525">
            <a:solidFill>
              <a:srgbClr val="000000"/>
            </a:solidFill>
            <a:round/>
            <a:headEnd/>
            <a:tailEnd type="triangle" w="med" len="med"/>
          </a:ln>
          <a:effectLst/>
        </p:spPr>
      </p:cxnSp>
      <p:cxnSp>
        <p:nvCxnSpPr>
          <p:cNvPr id="321563" name="AutoShape 27"/>
          <p:cNvCxnSpPr>
            <a:cxnSpLocks noChangeShapeType="1"/>
            <a:stCxn id="321542" idx="2"/>
            <a:endCxn id="321544" idx="0"/>
          </p:cNvCxnSpPr>
          <p:nvPr/>
        </p:nvCxnSpPr>
        <p:spPr bwMode="auto">
          <a:xfrm flipH="1">
            <a:off x="1150938" y="2392363"/>
            <a:ext cx="1003300" cy="239712"/>
          </a:xfrm>
          <a:prstGeom prst="straightConnector1">
            <a:avLst/>
          </a:prstGeom>
          <a:noFill/>
          <a:ln w="9525">
            <a:solidFill>
              <a:srgbClr val="000000"/>
            </a:solidFill>
            <a:round/>
            <a:headEnd/>
            <a:tailEnd type="triangle" w="med" len="med"/>
          </a:ln>
          <a:effectLst/>
        </p:spPr>
      </p:cxnSp>
      <p:cxnSp>
        <p:nvCxnSpPr>
          <p:cNvPr id="321564" name="AutoShape 28"/>
          <p:cNvCxnSpPr>
            <a:cxnSpLocks noChangeShapeType="1"/>
            <a:stCxn id="321542" idx="2"/>
            <a:endCxn id="321545" idx="0"/>
          </p:cNvCxnSpPr>
          <p:nvPr/>
        </p:nvCxnSpPr>
        <p:spPr bwMode="auto">
          <a:xfrm>
            <a:off x="2154238" y="2392363"/>
            <a:ext cx="1103312" cy="239712"/>
          </a:xfrm>
          <a:prstGeom prst="straightConnector1">
            <a:avLst/>
          </a:prstGeom>
          <a:noFill/>
          <a:ln w="9525">
            <a:solidFill>
              <a:srgbClr val="000000"/>
            </a:solidFill>
            <a:round/>
            <a:headEnd/>
            <a:tailEnd type="triangle" w="med" len="med"/>
          </a:ln>
          <a:effectLst/>
        </p:spPr>
      </p:cxnSp>
      <p:cxnSp>
        <p:nvCxnSpPr>
          <p:cNvPr id="321565" name="AutoShape 29"/>
          <p:cNvCxnSpPr>
            <a:cxnSpLocks noChangeShapeType="1"/>
            <a:stCxn id="321547" idx="2"/>
            <a:endCxn id="321548" idx="0"/>
          </p:cNvCxnSpPr>
          <p:nvPr/>
        </p:nvCxnSpPr>
        <p:spPr bwMode="auto">
          <a:xfrm flipH="1">
            <a:off x="2152650" y="4144963"/>
            <a:ext cx="1588" cy="215900"/>
          </a:xfrm>
          <a:prstGeom prst="straightConnector1">
            <a:avLst/>
          </a:prstGeom>
          <a:noFill/>
          <a:ln w="9525">
            <a:solidFill>
              <a:srgbClr val="000000"/>
            </a:solidFill>
            <a:round/>
            <a:headEnd/>
            <a:tailEnd type="triangle" w="med" len="med"/>
          </a:ln>
          <a:effectLst/>
        </p:spPr>
      </p:cxnSp>
      <p:cxnSp>
        <p:nvCxnSpPr>
          <p:cNvPr id="321566" name="AutoShape 30"/>
          <p:cNvCxnSpPr>
            <a:cxnSpLocks noChangeShapeType="1"/>
            <a:stCxn id="321548" idx="2"/>
            <a:endCxn id="321549" idx="0"/>
          </p:cNvCxnSpPr>
          <p:nvPr/>
        </p:nvCxnSpPr>
        <p:spPr bwMode="auto">
          <a:xfrm>
            <a:off x="2152650" y="4697413"/>
            <a:ext cx="3175" cy="239712"/>
          </a:xfrm>
          <a:prstGeom prst="straightConnector1">
            <a:avLst/>
          </a:prstGeom>
          <a:noFill/>
          <a:ln w="9525">
            <a:solidFill>
              <a:srgbClr val="000000"/>
            </a:solidFill>
            <a:round/>
            <a:headEnd/>
            <a:tailEnd type="triangle" w="med" len="med"/>
          </a:ln>
          <a:effectLst/>
        </p:spPr>
      </p:cxnSp>
      <p:cxnSp>
        <p:nvCxnSpPr>
          <p:cNvPr id="321567" name="AutoShape 31"/>
          <p:cNvCxnSpPr>
            <a:cxnSpLocks noChangeShapeType="1"/>
            <a:stCxn id="321551" idx="2"/>
            <a:endCxn id="321552" idx="0"/>
          </p:cNvCxnSpPr>
          <p:nvPr/>
        </p:nvCxnSpPr>
        <p:spPr bwMode="auto">
          <a:xfrm>
            <a:off x="6411913" y="1839913"/>
            <a:ext cx="1587" cy="215900"/>
          </a:xfrm>
          <a:prstGeom prst="straightConnector1">
            <a:avLst/>
          </a:prstGeom>
          <a:noFill/>
          <a:ln w="9525">
            <a:solidFill>
              <a:srgbClr val="000000"/>
            </a:solidFill>
            <a:round/>
            <a:headEnd/>
            <a:tailEnd type="triangle" w="med" len="med"/>
          </a:ln>
          <a:effectLst/>
        </p:spPr>
      </p:cxnSp>
      <p:cxnSp>
        <p:nvCxnSpPr>
          <p:cNvPr id="321568" name="AutoShape 32"/>
          <p:cNvCxnSpPr>
            <a:cxnSpLocks noChangeShapeType="1"/>
            <a:stCxn id="321552" idx="2"/>
            <a:endCxn id="321553" idx="0"/>
          </p:cNvCxnSpPr>
          <p:nvPr/>
        </p:nvCxnSpPr>
        <p:spPr bwMode="auto">
          <a:xfrm>
            <a:off x="6413500" y="2392363"/>
            <a:ext cx="7938" cy="239712"/>
          </a:xfrm>
          <a:prstGeom prst="straightConnector1">
            <a:avLst/>
          </a:prstGeom>
          <a:noFill/>
          <a:ln w="9525">
            <a:solidFill>
              <a:srgbClr val="000000"/>
            </a:solidFill>
            <a:round/>
            <a:headEnd/>
            <a:tailEnd type="triangle" w="med" len="med"/>
          </a:ln>
          <a:effectLst/>
        </p:spPr>
      </p:cxnSp>
      <p:cxnSp>
        <p:nvCxnSpPr>
          <p:cNvPr id="321569" name="AutoShape 33"/>
          <p:cNvCxnSpPr>
            <a:cxnSpLocks noChangeShapeType="1"/>
            <a:stCxn id="321552" idx="2"/>
            <a:endCxn id="321554" idx="0"/>
          </p:cNvCxnSpPr>
          <p:nvPr/>
        </p:nvCxnSpPr>
        <p:spPr bwMode="auto">
          <a:xfrm flipH="1">
            <a:off x="5238750" y="2392363"/>
            <a:ext cx="1174750" cy="239712"/>
          </a:xfrm>
          <a:prstGeom prst="straightConnector1">
            <a:avLst/>
          </a:prstGeom>
          <a:noFill/>
          <a:ln w="9525">
            <a:solidFill>
              <a:srgbClr val="000000"/>
            </a:solidFill>
            <a:round/>
            <a:headEnd/>
            <a:tailEnd type="triangle" w="med" len="med"/>
          </a:ln>
          <a:effectLst/>
        </p:spPr>
      </p:cxnSp>
      <p:cxnSp>
        <p:nvCxnSpPr>
          <p:cNvPr id="321570" name="AutoShape 34"/>
          <p:cNvCxnSpPr>
            <a:cxnSpLocks noChangeShapeType="1"/>
            <a:stCxn id="321552" idx="2"/>
            <a:endCxn id="321555" idx="0"/>
          </p:cNvCxnSpPr>
          <p:nvPr/>
        </p:nvCxnSpPr>
        <p:spPr bwMode="auto">
          <a:xfrm>
            <a:off x="6413500" y="2392363"/>
            <a:ext cx="1212850" cy="239712"/>
          </a:xfrm>
          <a:prstGeom prst="straightConnector1">
            <a:avLst/>
          </a:prstGeom>
          <a:noFill/>
          <a:ln w="9525">
            <a:solidFill>
              <a:srgbClr val="000000"/>
            </a:solidFill>
            <a:round/>
            <a:headEnd/>
            <a:tailEnd type="triangle" w="med" len="med"/>
          </a:ln>
          <a:effectLst/>
        </p:spPr>
      </p:cxnSp>
      <p:cxnSp>
        <p:nvCxnSpPr>
          <p:cNvPr id="321571" name="AutoShape 35"/>
          <p:cNvCxnSpPr>
            <a:cxnSpLocks noChangeShapeType="1"/>
            <a:stCxn id="321557" idx="2"/>
            <a:endCxn id="321558" idx="0"/>
          </p:cNvCxnSpPr>
          <p:nvPr/>
        </p:nvCxnSpPr>
        <p:spPr bwMode="auto">
          <a:xfrm flipH="1">
            <a:off x="6415088" y="4144963"/>
            <a:ext cx="1587" cy="215900"/>
          </a:xfrm>
          <a:prstGeom prst="straightConnector1">
            <a:avLst/>
          </a:prstGeom>
          <a:noFill/>
          <a:ln w="9525">
            <a:solidFill>
              <a:srgbClr val="000000"/>
            </a:solidFill>
            <a:round/>
            <a:headEnd/>
            <a:tailEnd type="triangle" w="med" len="med"/>
          </a:ln>
          <a:effectLst/>
        </p:spPr>
      </p:cxnSp>
      <p:cxnSp>
        <p:nvCxnSpPr>
          <p:cNvPr id="321572" name="AutoShape 36"/>
          <p:cNvCxnSpPr>
            <a:cxnSpLocks noChangeShapeType="1"/>
            <a:stCxn id="321558" idx="2"/>
            <a:endCxn id="321559" idx="0"/>
          </p:cNvCxnSpPr>
          <p:nvPr/>
        </p:nvCxnSpPr>
        <p:spPr bwMode="auto">
          <a:xfrm>
            <a:off x="6415088" y="4697413"/>
            <a:ext cx="1587" cy="239712"/>
          </a:xfrm>
          <a:prstGeom prst="straightConnector1">
            <a:avLst/>
          </a:prstGeom>
          <a:noFill/>
          <a:ln w="9525">
            <a:solidFill>
              <a:srgbClr val="000000"/>
            </a:solidFill>
            <a:round/>
            <a:headEnd/>
            <a:tailEnd type="triangle" w="med" len="med"/>
          </a:ln>
          <a:effectLst/>
        </p:spPr>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foto7"/>
          <p:cNvPicPr>
            <a:picLocks noChangeAspect="1" noChangeArrowheads="1"/>
          </p:cNvPicPr>
          <p:nvPr/>
        </p:nvPicPr>
        <p:blipFill>
          <a:blip r:embed="rId2" cstate="print"/>
          <a:srcRect/>
          <a:stretch>
            <a:fillRect/>
          </a:stretch>
        </p:blipFill>
        <p:spPr bwMode="auto">
          <a:xfrm>
            <a:off x="263525" y="552450"/>
            <a:ext cx="8615363" cy="575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2" descr="foto8"/>
          <p:cNvPicPr>
            <a:picLocks noChangeAspect="1" noChangeArrowheads="1"/>
          </p:cNvPicPr>
          <p:nvPr/>
        </p:nvPicPr>
        <p:blipFill>
          <a:blip r:embed="rId2" cstate="print"/>
          <a:srcRect/>
          <a:stretch>
            <a:fillRect/>
          </a:stretch>
        </p:blipFill>
        <p:spPr bwMode="auto">
          <a:xfrm>
            <a:off x="265113" y="530225"/>
            <a:ext cx="8612187" cy="579755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0" name="Picture 2" descr="foto11"/>
          <p:cNvPicPr>
            <a:picLocks noChangeAspect="1" noChangeArrowheads="1"/>
          </p:cNvPicPr>
          <p:nvPr/>
        </p:nvPicPr>
        <p:blipFill>
          <a:blip r:embed="rId2" cstate="print"/>
          <a:srcRect/>
          <a:stretch>
            <a:fillRect/>
          </a:stretch>
        </p:blipFill>
        <p:spPr bwMode="auto">
          <a:xfrm>
            <a:off x="252413" y="552450"/>
            <a:ext cx="8637587" cy="575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4" name="Picture 2" descr="foto12"/>
          <p:cNvPicPr>
            <a:picLocks noChangeAspect="1" noChangeArrowheads="1"/>
          </p:cNvPicPr>
          <p:nvPr/>
        </p:nvPicPr>
        <p:blipFill>
          <a:blip r:embed="rId2" cstate="print"/>
          <a:srcRect/>
          <a:stretch>
            <a:fillRect/>
          </a:stretch>
        </p:blipFill>
        <p:spPr bwMode="auto">
          <a:xfrm>
            <a:off x="265113" y="561975"/>
            <a:ext cx="8615362" cy="573405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6" name="Picture 2" descr="foto15"/>
          <p:cNvPicPr>
            <a:picLocks noChangeAspect="1" noChangeArrowheads="1"/>
          </p:cNvPicPr>
          <p:nvPr/>
        </p:nvPicPr>
        <p:blipFill>
          <a:blip r:embed="rId2" cstate="print"/>
          <a:srcRect/>
          <a:stretch>
            <a:fillRect/>
          </a:stretch>
        </p:blipFill>
        <p:spPr bwMode="auto">
          <a:xfrm>
            <a:off x="265113" y="571500"/>
            <a:ext cx="8615362" cy="57165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p:cNvSpPr>
          <p:nvPr/>
        </p:nvSpPr>
        <p:spPr bwMode="auto">
          <a:xfrm>
            <a:off x="1403350" y="1431925"/>
            <a:ext cx="5661025" cy="641350"/>
          </a:xfrm>
          <a:prstGeom prst="rect">
            <a:avLst/>
          </a:prstGeom>
          <a:noFill/>
          <a:ln w="9525">
            <a:noFill/>
            <a:miter lim="800000"/>
            <a:headEnd/>
            <a:tailEnd/>
          </a:ln>
          <a:effectLst/>
        </p:spPr>
        <p:txBody>
          <a:bodyPr wrap="none">
            <a:spAutoFit/>
          </a:bodyPr>
          <a:lstStyle/>
          <a:p>
            <a:r>
              <a:rPr lang="it-IT" sz="3600" b="1">
                <a:latin typeface="Verdana" pitchFamily="34" charset="0"/>
              </a:rPr>
              <a:t>ACCOMPAGNAMENTO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4130"/>
                                        </p:tgtEl>
                                        <p:attrNameLst>
                                          <p:attrName>style.visibility</p:attrName>
                                        </p:attrNameLst>
                                      </p:cBhvr>
                                      <p:to>
                                        <p:strVal val="visible"/>
                                      </p:to>
                                    </p:set>
                                    <p:anim calcmode="lin" valueType="num">
                                      <p:cBhvr>
                                        <p:cTn id="7" dur="1000" fill="hold"/>
                                        <p:tgtEl>
                                          <p:spTgt spid="304130"/>
                                        </p:tgtEl>
                                        <p:attrNameLst>
                                          <p:attrName>ppt_w</p:attrName>
                                        </p:attrNameLst>
                                      </p:cBhvr>
                                      <p:tavLst>
                                        <p:tav tm="0">
                                          <p:val>
                                            <p:strVal val="#ppt_w*0.70"/>
                                          </p:val>
                                        </p:tav>
                                        <p:tav tm="100000">
                                          <p:val>
                                            <p:strVal val="#ppt_w"/>
                                          </p:val>
                                        </p:tav>
                                      </p:tavLst>
                                    </p:anim>
                                    <p:anim calcmode="lin" valueType="num">
                                      <p:cBhvr>
                                        <p:cTn id="8" dur="1000" fill="hold"/>
                                        <p:tgtEl>
                                          <p:spTgt spid="304130"/>
                                        </p:tgtEl>
                                        <p:attrNameLst>
                                          <p:attrName>ppt_h</p:attrName>
                                        </p:attrNameLst>
                                      </p:cBhvr>
                                      <p:tavLst>
                                        <p:tav tm="0">
                                          <p:val>
                                            <p:strVal val="#ppt_h"/>
                                          </p:val>
                                        </p:tav>
                                        <p:tav tm="100000">
                                          <p:val>
                                            <p:strVal val="#ppt_h"/>
                                          </p:val>
                                        </p:tav>
                                      </p:tavLst>
                                    </p:anim>
                                    <p:animEffect transition="in" filter="fade">
                                      <p:cBhvr>
                                        <p:cTn id="9" dur="1000"/>
                                        <p:tgtEl>
                                          <p:spTgt spid="304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4" name="Picture 2" descr="foto17"/>
          <p:cNvPicPr>
            <a:picLocks noChangeAspect="1" noChangeArrowheads="1"/>
          </p:cNvPicPr>
          <p:nvPr/>
        </p:nvPicPr>
        <p:blipFill>
          <a:blip r:embed="rId2" cstate="print"/>
          <a:srcRect/>
          <a:stretch>
            <a:fillRect/>
          </a:stretch>
        </p:blipFill>
        <p:spPr bwMode="auto">
          <a:xfrm>
            <a:off x="265113" y="561975"/>
            <a:ext cx="8615362" cy="573405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1035050" y="903288"/>
            <a:ext cx="2247900" cy="336550"/>
          </a:xfrm>
          <a:prstGeom prst="rect">
            <a:avLst/>
          </a:prstGeom>
          <a:noFill/>
          <a:ln w="9525">
            <a:noFill/>
            <a:miter lim="800000"/>
            <a:headEnd/>
            <a:tailEnd/>
          </a:ln>
          <a:effectLst/>
        </p:spPr>
        <p:txBody>
          <a:bodyPr wrap="none">
            <a:spAutoFit/>
          </a:bodyPr>
          <a:lstStyle/>
          <a:p>
            <a:pPr algn="ctr"/>
            <a:r>
              <a:rPr lang="it-IT" sz="1600" b="1">
                <a:solidFill>
                  <a:srgbClr val="FFFF00"/>
                </a:solidFill>
                <a:latin typeface="Tahoma" pitchFamily="34" charset="0"/>
              </a:rPr>
              <a:t>GIARDINO FIORITO</a:t>
            </a:r>
          </a:p>
        </p:txBody>
      </p:sp>
      <p:sp>
        <p:nvSpPr>
          <p:cNvPr id="337923" name="Text Box 3"/>
          <p:cNvSpPr txBox="1">
            <a:spLocks noChangeArrowheads="1"/>
          </p:cNvSpPr>
          <p:nvPr/>
        </p:nvSpPr>
        <p:spPr bwMode="auto">
          <a:xfrm>
            <a:off x="5534025" y="903288"/>
            <a:ext cx="1760538" cy="336550"/>
          </a:xfrm>
          <a:prstGeom prst="rect">
            <a:avLst/>
          </a:prstGeom>
          <a:noFill/>
          <a:ln w="9525">
            <a:noFill/>
            <a:miter lim="800000"/>
            <a:headEnd/>
            <a:tailEnd/>
          </a:ln>
          <a:effectLst/>
        </p:spPr>
        <p:txBody>
          <a:bodyPr wrap="none">
            <a:spAutoFit/>
          </a:bodyPr>
          <a:lstStyle/>
          <a:p>
            <a:pPr algn="ctr"/>
            <a:r>
              <a:rPr lang="it-IT" sz="1600" b="1">
                <a:solidFill>
                  <a:srgbClr val="FFFF00"/>
                </a:solidFill>
                <a:latin typeface="Tahoma" pitchFamily="34" charset="0"/>
              </a:rPr>
              <a:t>CORPO UMANO</a:t>
            </a:r>
          </a:p>
        </p:txBody>
      </p:sp>
      <p:sp>
        <p:nvSpPr>
          <p:cNvPr id="337924" name="Text Box 4"/>
          <p:cNvSpPr txBox="1">
            <a:spLocks noChangeArrowheads="1"/>
          </p:cNvSpPr>
          <p:nvPr/>
        </p:nvSpPr>
        <p:spPr bwMode="auto">
          <a:xfrm>
            <a:off x="1584325" y="1503363"/>
            <a:ext cx="11366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GIARDINO</a:t>
            </a:r>
          </a:p>
        </p:txBody>
      </p:sp>
      <p:sp>
        <p:nvSpPr>
          <p:cNvPr id="337925" name="Text Box 5"/>
          <p:cNvSpPr txBox="1">
            <a:spLocks noChangeArrowheads="1"/>
          </p:cNvSpPr>
          <p:nvPr/>
        </p:nvSpPr>
        <p:spPr bwMode="auto">
          <a:xfrm>
            <a:off x="1758950" y="2055813"/>
            <a:ext cx="79057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TERRA</a:t>
            </a:r>
          </a:p>
        </p:txBody>
      </p:sp>
      <p:sp>
        <p:nvSpPr>
          <p:cNvPr id="337926" name="Text Box 6"/>
          <p:cNvSpPr txBox="1">
            <a:spLocks noChangeArrowheads="1"/>
          </p:cNvSpPr>
          <p:nvPr/>
        </p:nvSpPr>
        <p:spPr bwMode="auto">
          <a:xfrm>
            <a:off x="1797050" y="2632075"/>
            <a:ext cx="712788"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FIORI</a:t>
            </a:r>
          </a:p>
        </p:txBody>
      </p:sp>
      <p:sp>
        <p:nvSpPr>
          <p:cNvPr id="337927" name="Text Box 7"/>
          <p:cNvSpPr txBox="1">
            <a:spLocks noChangeArrowheads="1"/>
          </p:cNvSpPr>
          <p:nvPr/>
        </p:nvSpPr>
        <p:spPr bwMode="auto">
          <a:xfrm>
            <a:off x="819150" y="2632075"/>
            <a:ext cx="665163"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ERBA</a:t>
            </a:r>
          </a:p>
        </p:txBody>
      </p:sp>
      <p:sp>
        <p:nvSpPr>
          <p:cNvPr id="337928" name="Text Box 8"/>
          <p:cNvSpPr txBox="1">
            <a:spLocks noChangeArrowheads="1"/>
          </p:cNvSpPr>
          <p:nvPr/>
        </p:nvSpPr>
        <p:spPr bwMode="auto">
          <a:xfrm>
            <a:off x="2825750" y="2632075"/>
            <a:ext cx="86360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PIANTE</a:t>
            </a:r>
          </a:p>
        </p:txBody>
      </p:sp>
      <p:sp>
        <p:nvSpPr>
          <p:cNvPr id="337929" name="Text Box 9"/>
          <p:cNvSpPr txBox="1">
            <a:spLocks noChangeArrowheads="1"/>
          </p:cNvSpPr>
          <p:nvPr/>
        </p:nvSpPr>
        <p:spPr bwMode="auto">
          <a:xfrm>
            <a:off x="696913" y="3306763"/>
            <a:ext cx="2913062" cy="304800"/>
          </a:xfrm>
          <a:prstGeom prst="rect">
            <a:avLst/>
          </a:prstGeom>
          <a:noFill/>
          <a:ln w="9525">
            <a:noFill/>
            <a:miter lim="800000"/>
            <a:headEnd/>
            <a:tailEnd/>
          </a:ln>
          <a:effectLst/>
        </p:spPr>
        <p:txBody>
          <a:bodyPr wrap="none">
            <a:spAutoFit/>
          </a:bodyPr>
          <a:lstStyle/>
          <a:p>
            <a:pPr algn="ctr"/>
            <a:r>
              <a:rPr lang="it-IT" sz="1400">
                <a:solidFill>
                  <a:schemeClr val="bg1"/>
                </a:solidFill>
                <a:latin typeface="Tahoma" pitchFamily="34" charset="0"/>
              </a:rPr>
              <a:t>MA POSSONO CRESCERE DA SOLE</a:t>
            </a:r>
          </a:p>
        </p:txBody>
      </p:sp>
      <p:sp>
        <p:nvSpPr>
          <p:cNvPr id="337930" name="Text Box 10"/>
          <p:cNvSpPr txBox="1">
            <a:spLocks noChangeArrowheads="1"/>
          </p:cNvSpPr>
          <p:nvPr/>
        </p:nvSpPr>
        <p:spPr bwMode="auto">
          <a:xfrm>
            <a:off x="1397000" y="3808413"/>
            <a:ext cx="151447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ERBE CATTIVE</a:t>
            </a:r>
          </a:p>
        </p:txBody>
      </p:sp>
      <p:sp>
        <p:nvSpPr>
          <p:cNvPr id="337931" name="Text Box 11"/>
          <p:cNvSpPr txBox="1">
            <a:spLocks noChangeArrowheads="1"/>
          </p:cNvSpPr>
          <p:nvPr/>
        </p:nvSpPr>
        <p:spPr bwMode="auto">
          <a:xfrm>
            <a:off x="1641475" y="4360863"/>
            <a:ext cx="10223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ORTICHE</a:t>
            </a:r>
          </a:p>
        </p:txBody>
      </p:sp>
      <p:sp>
        <p:nvSpPr>
          <p:cNvPr id="337932" name="Text Box 12"/>
          <p:cNvSpPr txBox="1">
            <a:spLocks noChangeArrowheads="1"/>
          </p:cNvSpPr>
          <p:nvPr/>
        </p:nvSpPr>
        <p:spPr bwMode="auto">
          <a:xfrm>
            <a:off x="1454150" y="4937125"/>
            <a:ext cx="1401763"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“BOSCAGLIA”</a:t>
            </a:r>
          </a:p>
        </p:txBody>
      </p:sp>
      <p:sp>
        <p:nvSpPr>
          <p:cNvPr id="337933" name="Text Box 13"/>
          <p:cNvSpPr txBox="1">
            <a:spLocks noChangeArrowheads="1"/>
          </p:cNvSpPr>
          <p:nvPr/>
        </p:nvSpPr>
        <p:spPr bwMode="auto">
          <a:xfrm>
            <a:off x="2849563" y="4989513"/>
            <a:ext cx="974725" cy="274637"/>
          </a:xfrm>
          <a:prstGeom prst="rect">
            <a:avLst/>
          </a:prstGeom>
          <a:noFill/>
          <a:ln w="9525">
            <a:noFill/>
            <a:miter lim="800000"/>
            <a:headEnd/>
            <a:tailEnd/>
          </a:ln>
          <a:effectLst/>
        </p:spPr>
        <p:txBody>
          <a:bodyPr wrap="none">
            <a:spAutoFit/>
          </a:bodyPr>
          <a:lstStyle/>
          <a:p>
            <a:pPr algn="ctr"/>
            <a:r>
              <a:rPr lang="it-IT" sz="1200">
                <a:solidFill>
                  <a:schemeClr val="bg1"/>
                </a:solidFill>
                <a:latin typeface="Tahoma" pitchFamily="34" charset="0"/>
              </a:rPr>
              <a:t>(FAMIGLIA)</a:t>
            </a:r>
          </a:p>
        </p:txBody>
      </p:sp>
      <p:sp>
        <p:nvSpPr>
          <p:cNvPr id="337934" name="Text Box 14"/>
          <p:cNvSpPr txBox="1">
            <a:spLocks noChangeArrowheads="1"/>
          </p:cNvSpPr>
          <p:nvPr/>
        </p:nvSpPr>
        <p:spPr bwMode="auto">
          <a:xfrm>
            <a:off x="6073775" y="1503363"/>
            <a:ext cx="67627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OSSA</a:t>
            </a:r>
          </a:p>
        </p:txBody>
      </p:sp>
      <p:sp>
        <p:nvSpPr>
          <p:cNvPr id="337935" name="Text Box 15"/>
          <p:cNvSpPr txBox="1">
            <a:spLocks noChangeArrowheads="1"/>
          </p:cNvSpPr>
          <p:nvPr/>
        </p:nvSpPr>
        <p:spPr bwMode="auto">
          <a:xfrm>
            <a:off x="5889625" y="2055813"/>
            <a:ext cx="10477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MIDOLLO</a:t>
            </a:r>
          </a:p>
        </p:txBody>
      </p:sp>
      <p:sp>
        <p:nvSpPr>
          <p:cNvPr id="337936" name="Text Box 16"/>
          <p:cNvSpPr txBox="1">
            <a:spLocks noChangeArrowheads="1"/>
          </p:cNvSpPr>
          <p:nvPr/>
        </p:nvSpPr>
        <p:spPr bwMode="auto">
          <a:xfrm>
            <a:off x="5922963" y="2632075"/>
            <a:ext cx="995362" cy="508000"/>
          </a:xfrm>
          <a:prstGeom prst="rect">
            <a:avLst/>
          </a:prstGeom>
          <a:noFill/>
          <a:ln w="9525">
            <a:noFill/>
            <a:miter lim="800000"/>
            <a:headEnd/>
            <a:tailEnd/>
          </a:ln>
          <a:effectLst/>
        </p:spPr>
        <p:txBody>
          <a:bodyPr wrap="none">
            <a:spAutoFit/>
          </a:bodyPr>
          <a:lstStyle/>
          <a:p>
            <a:pPr algn="ctr">
              <a:lnSpc>
                <a:spcPct val="85000"/>
              </a:lnSpc>
            </a:pPr>
            <a:r>
              <a:rPr lang="it-IT" sz="1600">
                <a:solidFill>
                  <a:schemeClr val="bg1"/>
                </a:solidFill>
                <a:latin typeface="Tahoma" pitchFamily="34" charset="0"/>
              </a:rPr>
              <a:t>GLOBULI</a:t>
            </a:r>
          </a:p>
          <a:p>
            <a:pPr algn="ctr">
              <a:lnSpc>
                <a:spcPct val="85000"/>
              </a:lnSpc>
            </a:pPr>
            <a:r>
              <a:rPr lang="it-IT" sz="1600">
                <a:solidFill>
                  <a:schemeClr val="bg1"/>
                </a:solidFill>
                <a:latin typeface="Tahoma" pitchFamily="34" charset="0"/>
              </a:rPr>
              <a:t>ROSSI</a:t>
            </a:r>
          </a:p>
        </p:txBody>
      </p:sp>
      <p:sp>
        <p:nvSpPr>
          <p:cNvPr id="337937" name="Text Box 17"/>
          <p:cNvSpPr txBox="1">
            <a:spLocks noChangeArrowheads="1"/>
          </p:cNvSpPr>
          <p:nvPr/>
        </p:nvSpPr>
        <p:spPr bwMode="auto">
          <a:xfrm>
            <a:off x="4648200" y="2632075"/>
            <a:ext cx="1177925"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PIASTRINE</a:t>
            </a:r>
          </a:p>
        </p:txBody>
      </p:sp>
      <p:sp>
        <p:nvSpPr>
          <p:cNvPr id="337938" name="Text Box 18"/>
          <p:cNvSpPr txBox="1">
            <a:spLocks noChangeArrowheads="1"/>
          </p:cNvSpPr>
          <p:nvPr/>
        </p:nvSpPr>
        <p:spPr bwMode="auto">
          <a:xfrm>
            <a:off x="7127875" y="2632075"/>
            <a:ext cx="995363" cy="508000"/>
          </a:xfrm>
          <a:prstGeom prst="rect">
            <a:avLst/>
          </a:prstGeom>
          <a:noFill/>
          <a:ln w="9525">
            <a:noFill/>
            <a:miter lim="800000"/>
            <a:headEnd/>
            <a:tailEnd/>
          </a:ln>
          <a:effectLst/>
        </p:spPr>
        <p:txBody>
          <a:bodyPr wrap="none">
            <a:spAutoFit/>
          </a:bodyPr>
          <a:lstStyle/>
          <a:p>
            <a:pPr algn="ctr">
              <a:lnSpc>
                <a:spcPct val="85000"/>
              </a:lnSpc>
            </a:pPr>
            <a:r>
              <a:rPr lang="it-IT" sz="1600">
                <a:solidFill>
                  <a:schemeClr val="bg1"/>
                </a:solidFill>
                <a:latin typeface="Tahoma" pitchFamily="34" charset="0"/>
              </a:rPr>
              <a:t>GLOBULI</a:t>
            </a:r>
          </a:p>
          <a:p>
            <a:pPr algn="ctr">
              <a:lnSpc>
                <a:spcPct val="85000"/>
              </a:lnSpc>
            </a:pPr>
            <a:r>
              <a:rPr lang="it-IT" sz="1600">
                <a:solidFill>
                  <a:schemeClr val="bg1"/>
                </a:solidFill>
                <a:latin typeface="Tahoma" pitchFamily="34" charset="0"/>
              </a:rPr>
              <a:t>BIANCHI</a:t>
            </a:r>
          </a:p>
        </p:txBody>
      </p:sp>
      <p:sp>
        <p:nvSpPr>
          <p:cNvPr id="337939" name="Text Box 19"/>
          <p:cNvSpPr txBox="1">
            <a:spLocks noChangeArrowheads="1"/>
          </p:cNvSpPr>
          <p:nvPr/>
        </p:nvSpPr>
        <p:spPr bwMode="auto">
          <a:xfrm>
            <a:off x="4954588" y="3306763"/>
            <a:ext cx="2927350" cy="304800"/>
          </a:xfrm>
          <a:prstGeom prst="rect">
            <a:avLst/>
          </a:prstGeom>
          <a:noFill/>
          <a:ln w="9525">
            <a:noFill/>
            <a:miter lim="800000"/>
            <a:headEnd/>
            <a:tailEnd/>
          </a:ln>
          <a:effectLst/>
        </p:spPr>
        <p:txBody>
          <a:bodyPr wrap="none">
            <a:spAutoFit/>
          </a:bodyPr>
          <a:lstStyle/>
          <a:p>
            <a:pPr algn="ctr"/>
            <a:r>
              <a:rPr lang="it-IT" sz="1400">
                <a:solidFill>
                  <a:schemeClr val="bg1"/>
                </a:solidFill>
                <a:latin typeface="Tahoma" pitchFamily="34" charset="0"/>
              </a:rPr>
              <a:t>MA POSSONO FORMARSI DA SOLE</a:t>
            </a:r>
          </a:p>
        </p:txBody>
      </p:sp>
      <p:sp>
        <p:nvSpPr>
          <p:cNvPr id="337940" name="Text Box 20"/>
          <p:cNvSpPr txBox="1">
            <a:spLocks noChangeArrowheads="1"/>
          </p:cNvSpPr>
          <p:nvPr/>
        </p:nvSpPr>
        <p:spPr bwMode="auto">
          <a:xfrm>
            <a:off x="5500688" y="3808413"/>
            <a:ext cx="1830387"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CELLULE CATTIVE</a:t>
            </a:r>
          </a:p>
        </p:txBody>
      </p:sp>
      <p:sp>
        <p:nvSpPr>
          <p:cNvPr id="337941" name="Text Box 21"/>
          <p:cNvSpPr txBox="1">
            <a:spLocks noChangeArrowheads="1"/>
          </p:cNvSpPr>
          <p:nvPr/>
        </p:nvSpPr>
        <p:spPr bwMode="auto">
          <a:xfrm>
            <a:off x="5997575" y="4360863"/>
            <a:ext cx="835025"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BLASTI</a:t>
            </a:r>
          </a:p>
        </p:txBody>
      </p:sp>
      <p:sp>
        <p:nvSpPr>
          <p:cNvPr id="337942" name="Text Box 22"/>
          <p:cNvSpPr txBox="1">
            <a:spLocks noChangeArrowheads="1"/>
          </p:cNvSpPr>
          <p:nvPr/>
        </p:nvSpPr>
        <p:spPr bwMode="auto">
          <a:xfrm>
            <a:off x="5880100" y="4937125"/>
            <a:ext cx="1073150" cy="336550"/>
          </a:xfrm>
          <a:prstGeom prst="rect">
            <a:avLst/>
          </a:prstGeom>
          <a:noFill/>
          <a:ln w="9525">
            <a:noFill/>
            <a:miter lim="800000"/>
            <a:headEnd/>
            <a:tailEnd/>
          </a:ln>
          <a:effectLst/>
        </p:spPr>
        <p:txBody>
          <a:bodyPr wrap="none">
            <a:spAutoFit/>
          </a:bodyPr>
          <a:lstStyle/>
          <a:p>
            <a:pPr algn="ctr"/>
            <a:r>
              <a:rPr lang="it-IT" sz="1600">
                <a:solidFill>
                  <a:schemeClr val="bg1"/>
                </a:solidFill>
                <a:latin typeface="Tahoma" pitchFamily="34" charset="0"/>
              </a:rPr>
              <a:t>“ANEMIA”</a:t>
            </a:r>
          </a:p>
        </p:txBody>
      </p:sp>
      <p:sp>
        <p:nvSpPr>
          <p:cNvPr id="337943" name="Text Box 23"/>
          <p:cNvSpPr txBox="1">
            <a:spLocks noChangeArrowheads="1"/>
          </p:cNvSpPr>
          <p:nvPr/>
        </p:nvSpPr>
        <p:spPr bwMode="auto">
          <a:xfrm>
            <a:off x="6881813" y="4989513"/>
            <a:ext cx="974725" cy="274637"/>
          </a:xfrm>
          <a:prstGeom prst="rect">
            <a:avLst/>
          </a:prstGeom>
          <a:noFill/>
          <a:ln w="9525">
            <a:noFill/>
            <a:miter lim="800000"/>
            <a:headEnd/>
            <a:tailEnd/>
          </a:ln>
          <a:effectLst/>
        </p:spPr>
        <p:txBody>
          <a:bodyPr wrap="none">
            <a:spAutoFit/>
          </a:bodyPr>
          <a:lstStyle/>
          <a:p>
            <a:pPr algn="ctr"/>
            <a:r>
              <a:rPr lang="it-IT" sz="1200">
                <a:solidFill>
                  <a:schemeClr val="bg1"/>
                </a:solidFill>
                <a:latin typeface="Tahoma" pitchFamily="34" charset="0"/>
              </a:rPr>
              <a:t>(FAMIGLIA)</a:t>
            </a:r>
          </a:p>
        </p:txBody>
      </p:sp>
      <p:sp>
        <p:nvSpPr>
          <p:cNvPr id="337944" name="Text Box 24"/>
          <p:cNvSpPr txBox="1">
            <a:spLocks noChangeArrowheads="1"/>
          </p:cNvSpPr>
          <p:nvPr/>
        </p:nvSpPr>
        <p:spPr bwMode="auto">
          <a:xfrm>
            <a:off x="1538288" y="5608638"/>
            <a:ext cx="1236662"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CESPUGLIO</a:t>
            </a:r>
          </a:p>
        </p:txBody>
      </p:sp>
      <p:sp>
        <p:nvSpPr>
          <p:cNvPr id="337945" name="Text Box 25"/>
          <p:cNvSpPr txBox="1">
            <a:spLocks noChangeArrowheads="1"/>
          </p:cNvSpPr>
          <p:nvPr/>
        </p:nvSpPr>
        <p:spPr bwMode="auto">
          <a:xfrm>
            <a:off x="5856288" y="5608638"/>
            <a:ext cx="1125537" cy="336550"/>
          </a:xfrm>
          <a:prstGeom prst="rect">
            <a:avLst/>
          </a:prstGeom>
          <a:noFill/>
          <a:ln w="9525">
            <a:noFill/>
            <a:miter lim="800000"/>
            <a:headEnd/>
            <a:tailEnd/>
          </a:ln>
          <a:effectLst/>
        </p:spPr>
        <p:txBody>
          <a:bodyPr wrap="none">
            <a:spAutoFit/>
          </a:bodyPr>
          <a:lstStyle/>
          <a:p>
            <a:pPr algn="ctr"/>
            <a:r>
              <a:rPr lang="it-IT" sz="1600">
                <a:solidFill>
                  <a:srgbClr val="FFFF00"/>
                </a:solidFill>
                <a:latin typeface="Tahoma" pitchFamily="34" charset="0"/>
              </a:rPr>
              <a:t>LEUCEMIA</a:t>
            </a:r>
          </a:p>
        </p:txBody>
      </p:sp>
      <p:sp>
        <p:nvSpPr>
          <p:cNvPr id="337946" name="Oval 26"/>
          <p:cNvSpPr>
            <a:spLocks noChangeArrowheads="1"/>
          </p:cNvSpPr>
          <p:nvPr/>
        </p:nvSpPr>
        <p:spPr bwMode="auto">
          <a:xfrm>
            <a:off x="1404938" y="5561013"/>
            <a:ext cx="1495425" cy="447675"/>
          </a:xfrm>
          <a:prstGeom prst="ellipse">
            <a:avLst/>
          </a:prstGeom>
          <a:noFill/>
          <a:ln w="12700">
            <a:solidFill>
              <a:schemeClr val="bg1"/>
            </a:solidFill>
            <a:round/>
            <a:headEnd/>
            <a:tailEnd/>
          </a:ln>
          <a:effectLst/>
        </p:spPr>
        <p:txBody>
          <a:bodyPr wrap="none" anchor="ctr"/>
          <a:lstStyle/>
          <a:p>
            <a:endParaRPr lang="it-IT"/>
          </a:p>
        </p:txBody>
      </p:sp>
      <p:sp>
        <p:nvSpPr>
          <p:cNvPr id="337947" name="Oval 27"/>
          <p:cNvSpPr>
            <a:spLocks noChangeArrowheads="1"/>
          </p:cNvSpPr>
          <p:nvPr/>
        </p:nvSpPr>
        <p:spPr bwMode="auto">
          <a:xfrm>
            <a:off x="5643563" y="5561013"/>
            <a:ext cx="1495425" cy="447675"/>
          </a:xfrm>
          <a:prstGeom prst="ellipse">
            <a:avLst/>
          </a:prstGeom>
          <a:noFill/>
          <a:ln w="12700">
            <a:solidFill>
              <a:schemeClr val="bg1"/>
            </a:solidFill>
            <a:round/>
            <a:headEnd/>
            <a:tailEnd/>
          </a:ln>
          <a:effectLst/>
        </p:spPr>
        <p:txBody>
          <a:bodyPr wrap="none" anchor="ctr"/>
          <a:lstStyle/>
          <a:p>
            <a:endParaRPr lang="it-IT"/>
          </a:p>
        </p:txBody>
      </p:sp>
      <p:cxnSp>
        <p:nvCxnSpPr>
          <p:cNvPr id="337948" name="AutoShape 28"/>
          <p:cNvCxnSpPr>
            <a:cxnSpLocks noChangeShapeType="1"/>
            <a:stCxn id="337924" idx="2"/>
            <a:endCxn id="337925" idx="0"/>
          </p:cNvCxnSpPr>
          <p:nvPr/>
        </p:nvCxnSpPr>
        <p:spPr bwMode="auto">
          <a:xfrm>
            <a:off x="2152650" y="1839913"/>
            <a:ext cx="1588" cy="215900"/>
          </a:xfrm>
          <a:prstGeom prst="straightConnector1">
            <a:avLst/>
          </a:prstGeom>
          <a:noFill/>
          <a:ln w="9525">
            <a:solidFill>
              <a:schemeClr val="bg1"/>
            </a:solidFill>
            <a:round/>
            <a:headEnd/>
            <a:tailEnd type="triangle" w="med" len="med"/>
          </a:ln>
          <a:effectLst/>
        </p:spPr>
      </p:cxnSp>
      <p:cxnSp>
        <p:nvCxnSpPr>
          <p:cNvPr id="337949" name="AutoShape 29"/>
          <p:cNvCxnSpPr>
            <a:cxnSpLocks noChangeShapeType="1"/>
            <a:stCxn id="337925" idx="2"/>
            <a:endCxn id="337926" idx="0"/>
          </p:cNvCxnSpPr>
          <p:nvPr/>
        </p:nvCxnSpPr>
        <p:spPr bwMode="auto">
          <a:xfrm>
            <a:off x="2154238" y="2392363"/>
            <a:ext cx="0" cy="239712"/>
          </a:xfrm>
          <a:prstGeom prst="straightConnector1">
            <a:avLst/>
          </a:prstGeom>
          <a:noFill/>
          <a:ln w="9525">
            <a:solidFill>
              <a:schemeClr val="bg1"/>
            </a:solidFill>
            <a:round/>
            <a:headEnd/>
            <a:tailEnd type="triangle" w="med" len="med"/>
          </a:ln>
          <a:effectLst/>
        </p:spPr>
      </p:cxnSp>
      <p:cxnSp>
        <p:nvCxnSpPr>
          <p:cNvPr id="337950" name="AutoShape 30"/>
          <p:cNvCxnSpPr>
            <a:cxnSpLocks noChangeShapeType="1"/>
            <a:stCxn id="337925" idx="2"/>
            <a:endCxn id="337927" idx="0"/>
          </p:cNvCxnSpPr>
          <p:nvPr/>
        </p:nvCxnSpPr>
        <p:spPr bwMode="auto">
          <a:xfrm flipH="1">
            <a:off x="1152525" y="2392363"/>
            <a:ext cx="1001713" cy="239712"/>
          </a:xfrm>
          <a:prstGeom prst="straightConnector1">
            <a:avLst/>
          </a:prstGeom>
          <a:noFill/>
          <a:ln w="9525">
            <a:solidFill>
              <a:schemeClr val="bg1"/>
            </a:solidFill>
            <a:round/>
            <a:headEnd/>
            <a:tailEnd type="triangle" w="med" len="med"/>
          </a:ln>
          <a:effectLst/>
        </p:spPr>
      </p:cxnSp>
      <p:cxnSp>
        <p:nvCxnSpPr>
          <p:cNvPr id="337951" name="AutoShape 31"/>
          <p:cNvCxnSpPr>
            <a:cxnSpLocks noChangeShapeType="1"/>
            <a:stCxn id="337925" idx="2"/>
            <a:endCxn id="337928" idx="0"/>
          </p:cNvCxnSpPr>
          <p:nvPr/>
        </p:nvCxnSpPr>
        <p:spPr bwMode="auto">
          <a:xfrm>
            <a:off x="2154238" y="2392363"/>
            <a:ext cx="1103312" cy="239712"/>
          </a:xfrm>
          <a:prstGeom prst="straightConnector1">
            <a:avLst/>
          </a:prstGeom>
          <a:noFill/>
          <a:ln w="9525">
            <a:solidFill>
              <a:schemeClr val="bg1"/>
            </a:solidFill>
            <a:round/>
            <a:headEnd/>
            <a:tailEnd type="triangle" w="med" len="med"/>
          </a:ln>
          <a:effectLst/>
        </p:spPr>
      </p:cxnSp>
      <p:cxnSp>
        <p:nvCxnSpPr>
          <p:cNvPr id="337952" name="AutoShape 32"/>
          <p:cNvCxnSpPr>
            <a:cxnSpLocks noChangeShapeType="1"/>
            <a:stCxn id="337930" idx="2"/>
            <a:endCxn id="337931" idx="0"/>
          </p:cNvCxnSpPr>
          <p:nvPr/>
        </p:nvCxnSpPr>
        <p:spPr bwMode="auto">
          <a:xfrm flipH="1">
            <a:off x="2152650" y="4144963"/>
            <a:ext cx="1588" cy="215900"/>
          </a:xfrm>
          <a:prstGeom prst="straightConnector1">
            <a:avLst/>
          </a:prstGeom>
          <a:noFill/>
          <a:ln w="9525">
            <a:solidFill>
              <a:schemeClr val="bg1"/>
            </a:solidFill>
            <a:round/>
            <a:headEnd/>
            <a:tailEnd type="triangle" w="med" len="med"/>
          </a:ln>
          <a:effectLst/>
        </p:spPr>
      </p:cxnSp>
      <p:cxnSp>
        <p:nvCxnSpPr>
          <p:cNvPr id="337953" name="AutoShape 33"/>
          <p:cNvCxnSpPr>
            <a:cxnSpLocks noChangeShapeType="1"/>
            <a:stCxn id="337931" idx="2"/>
            <a:endCxn id="337932" idx="0"/>
          </p:cNvCxnSpPr>
          <p:nvPr/>
        </p:nvCxnSpPr>
        <p:spPr bwMode="auto">
          <a:xfrm>
            <a:off x="2152650" y="4697413"/>
            <a:ext cx="3175" cy="239712"/>
          </a:xfrm>
          <a:prstGeom prst="straightConnector1">
            <a:avLst/>
          </a:prstGeom>
          <a:noFill/>
          <a:ln w="9525">
            <a:solidFill>
              <a:schemeClr val="bg1"/>
            </a:solidFill>
            <a:round/>
            <a:headEnd/>
            <a:tailEnd type="triangle" w="med" len="med"/>
          </a:ln>
          <a:effectLst/>
        </p:spPr>
      </p:cxnSp>
      <p:cxnSp>
        <p:nvCxnSpPr>
          <p:cNvPr id="337954" name="AutoShape 34"/>
          <p:cNvCxnSpPr>
            <a:cxnSpLocks noChangeShapeType="1"/>
            <a:stCxn id="337934" idx="2"/>
            <a:endCxn id="337935" idx="0"/>
          </p:cNvCxnSpPr>
          <p:nvPr/>
        </p:nvCxnSpPr>
        <p:spPr bwMode="auto">
          <a:xfrm>
            <a:off x="6411913" y="1839913"/>
            <a:ext cx="1587" cy="215900"/>
          </a:xfrm>
          <a:prstGeom prst="straightConnector1">
            <a:avLst/>
          </a:prstGeom>
          <a:noFill/>
          <a:ln w="9525">
            <a:solidFill>
              <a:schemeClr val="bg1"/>
            </a:solidFill>
            <a:round/>
            <a:headEnd/>
            <a:tailEnd type="triangle" w="med" len="med"/>
          </a:ln>
          <a:effectLst/>
        </p:spPr>
      </p:cxnSp>
      <p:cxnSp>
        <p:nvCxnSpPr>
          <p:cNvPr id="337955" name="AutoShape 35"/>
          <p:cNvCxnSpPr>
            <a:cxnSpLocks noChangeShapeType="1"/>
            <a:stCxn id="337935" idx="2"/>
            <a:endCxn id="337936" idx="0"/>
          </p:cNvCxnSpPr>
          <p:nvPr/>
        </p:nvCxnSpPr>
        <p:spPr bwMode="auto">
          <a:xfrm>
            <a:off x="6413500" y="2392363"/>
            <a:ext cx="7938" cy="239712"/>
          </a:xfrm>
          <a:prstGeom prst="straightConnector1">
            <a:avLst/>
          </a:prstGeom>
          <a:noFill/>
          <a:ln w="9525">
            <a:solidFill>
              <a:schemeClr val="bg1"/>
            </a:solidFill>
            <a:round/>
            <a:headEnd/>
            <a:tailEnd type="triangle" w="med" len="med"/>
          </a:ln>
          <a:effectLst/>
        </p:spPr>
      </p:cxnSp>
      <p:cxnSp>
        <p:nvCxnSpPr>
          <p:cNvPr id="337956" name="AutoShape 36"/>
          <p:cNvCxnSpPr>
            <a:cxnSpLocks noChangeShapeType="1"/>
            <a:stCxn id="337935" idx="2"/>
            <a:endCxn id="337937" idx="0"/>
          </p:cNvCxnSpPr>
          <p:nvPr/>
        </p:nvCxnSpPr>
        <p:spPr bwMode="auto">
          <a:xfrm flipH="1">
            <a:off x="5237163" y="2392363"/>
            <a:ext cx="1176337" cy="239712"/>
          </a:xfrm>
          <a:prstGeom prst="straightConnector1">
            <a:avLst/>
          </a:prstGeom>
          <a:noFill/>
          <a:ln w="9525">
            <a:solidFill>
              <a:schemeClr val="bg1"/>
            </a:solidFill>
            <a:round/>
            <a:headEnd/>
            <a:tailEnd type="triangle" w="med" len="med"/>
          </a:ln>
          <a:effectLst/>
        </p:spPr>
      </p:cxnSp>
      <p:cxnSp>
        <p:nvCxnSpPr>
          <p:cNvPr id="337957" name="AutoShape 37"/>
          <p:cNvCxnSpPr>
            <a:cxnSpLocks noChangeShapeType="1"/>
            <a:stCxn id="337935" idx="2"/>
            <a:endCxn id="337938" idx="0"/>
          </p:cNvCxnSpPr>
          <p:nvPr/>
        </p:nvCxnSpPr>
        <p:spPr bwMode="auto">
          <a:xfrm>
            <a:off x="6413500" y="2392363"/>
            <a:ext cx="1212850" cy="239712"/>
          </a:xfrm>
          <a:prstGeom prst="straightConnector1">
            <a:avLst/>
          </a:prstGeom>
          <a:noFill/>
          <a:ln w="9525">
            <a:solidFill>
              <a:schemeClr val="bg1"/>
            </a:solidFill>
            <a:round/>
            <a:headEnd/>
            <a:tailEnd type="triangle" w="med" len="med"/>
          </a:ln>
          <a:effectLst/>
        </p:spPr>
      </p:cxnSp>
      <p:cxnSp>
        <p:nvCxnSpPr>
          <p:cNvPr id="337958" name="AutoShape 38"/>
          <p:cNvCxnSpPr>
            <a:cxnSpLocks noChangeShapeType="1"/>
            <a:stCxn id="337940" idx="2"/>
            <a:endCxn id="337941" idx="0"/>
          </p:cNvCxnSpPr>
          <p:nvPr/>
        </p:nvCxnSpPr>
        <p:spPr bwMode="auto">
          <a:xfrm flipH="1">
            <a:off x="6415088" y="4144963"/>
            <a:ext cx="1587" cy="215900"/>
          </a:xfrm>
          <a:prstGeom prst="straightConnector1">
            <a:avLst/>
          </a:prstGeom>
          <a:noFill/>
          <a:ln w="9525">
            <a:solidFill>
              <a:schemeClr val="bg1"/>
            </a:solidFill>
            <a:round/>
            <a:headEnd/>
            <a:tailEnd type="triangle" w="med" len="med"/>
          </a:ln>
          <a:effectLst/>
        </p:spPr>
      </p:cxnSp>
      <p:cxnSp>
        <p:nvCxnSpPr>
          <p:cNvPr id="337959" name="AutoShape 39"/>
          <p:cNvCxnSpPr>
            <a:cxnSpLocks noChangeShapeType="1"/>
            <a:stCxn id="337941" idx="2"/>
            <a:endCxn id="337942" idx="0"/>
          </p:cNvCxnSpPr>
          <p:nvPr/>
        </p:nvCxnSpPr>
        <p:spPr bwMode="auto">
          <a:xfrm>
            <a:off x="6415088" y="4697413"/>
            <a:ext cx="1587" cy="239712"/>
          </a:xfrm>
          <a:prstGeom prst="straightConnector1">
            <a:avLst/>
          </a:prstGeom>
          <a:noFill/>
          <a:ln w="9525">
            <a:solidFill>
              <a:schemeClr val="bg1"/>
            </a:solidFill>
            <a:round/>
            <a:headEnd/>
            <a:tailEnd type="triangle" w="med" len="med"/>
          </a:ln>
          <a:effectLst/>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descr="foto21"/>
          <p:cNvPicPr>
            <a:picLocks noChangeAspect="1" noChangeArrowheads="1"/>
          </p:cNvPicPr>
          <p:nvPr/>
        </p:nvPicPr>
        <p:blipFill>
          <a:blip r:embed="rId2" cstate="print"/>
          <a:srcRect/>
          <a:stretch>
            <a:fillRect/>
          </a:stretch>
        </p:blipFill>
        <p:spPr bwMode="auto">
          <a:xfrm>
            <a:off x="274638" y="539750"/>
            <a:ext cx="8594725" cy="57785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4" name="Picture 2" descr="foto22"/>
          <p:cNvPicPr>
            <a:picLocks noChangeAspect="1" noChangeArrowheads="1"/>
          </p:cNvPicPr>
          <p:nvPr/>
        </p:nvPicPr>
        <p:blipFill>
          <a:blip r:embed="rId2" cstate="print"/>
          <a:srcRect/>
          <a:stretch>
            <a:fillRect/>
          </a:stretch>
        </p:blipFill>
        <p:spPr bwMode="auto">
          <a:xfrm>
            <a:off x="265113" y="571500"/>
            <a:ext cx="8615362" cy="571658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foto23"/>
          <p:cNvPicPr>
            <a:picLocks noChangeAspect="1" noChangeArrowheads="1"/>
          </p:cNvPicPr>
          <p:nvPr/>
        </p:nvPicPr>
        <p:blipFill>
          <a:blip r:embed="rId2" cstate="print"/>
          <a:srcRect/>
          <a:stretch>
            <a:fillRect/>
          </a:stretch>
        </p:blipFill>
        <p:spPr bwMode="auto">
          <a:xfrm>
            <a:off x="265113" y="571500"/>
            <a:ext cx="8615362" cy="571658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1"/>
          <p:cNvSpPr txBox="1">
            <a:spLocks noChangeArrowheads="1"/>
          </p:cNvSpPr>
          <p:nvPr/>
        </p:nvSpPr>
        <p:spPr bwMode="auto">
          <a:xfrm>
            <a:off x="685800" y="346075"/>
            <a:ext cx="39195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9pPr>
          </a:lstStyle>
          <a:p>
            <a:pPr eaLnBrk="1" hangingPunct="1">
              <a:buClrTx/>
              <a:buFontTx/>
              <a:buNone/>
            </a:pPr>
            <a:r>
              <a:rPr lang="it-IT" altLang="it-IT" sz="2800" dirty="0">
                <a:solidFill>
                  <a:srgbClr val="FFFF00"/>
                </a:solidFill>
                <a:latin typeface="Arial Black" panose="020B0A04020102020204" pitchFamily="34" charset="0"/>
              </a:rPr>
              <a:t>ALCUNI DATI</a:t>
            </a:r>
          </a:p>
        </p:txBody>
      </p:sp>
      <p:sp>
        <p:nvSpPr>
          <p:cNvPr id="55298" name="Text Box 2"/>
          <p:cNvSpPr txBox="1">
            <a:spLocks noChangeArrowheads="1"/>
          </p:cNvSpPr>
          <p:nvPr/>
        </p:nvSpPr>
        <p:spPr bwMode="auto">
          <a:xfrm>
            <a:off x="421953" y="1190625"/>
            <a:ext cx="8466137"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54013" indent="-354013">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1pPr>
            <a:lvl2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2pPr>
            <a:lvl3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3pPr>
            <a:lvl4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4pPr>
            <a:lvl5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9pPr>
          </a:lstStyle>
          <a:p>
            <a:pPr eaLnBrk="1" hangingPunct="1">
              <a:lnSpc>
                <a:spcPct val="90000"/>
              </a:lnSpc>
              <a:spcBef>
                <a:spcPts val="413"/>
              </a:spcBef>
              <a:buClr>
                <a:schemeClr val="bg1"/>
              </a:buClr>
              <a:buSzPct val="75000"/>
              <a:buFont typeface="Wingdings" panose="05000000000000000000" pitchFamily="2" charset="2"/>
              <a:buChar char=""/>
              <a:defRPr/>
            </a:pPr>
            <a:r>
              <a:rPr lang="it-IT" altLang="it-IT" sz="2200" b="1" dirty="0" smtClean="0">
                <a:latin typeface="Arial Black" panose="020B0A04020102020204" pitchFamily="34" charset="0"/>
              </a:rPr>
              <a:t>Periodo: 1989 - 2016</a:t>
            </a:r>
          </a:p>
          <a:p>
            <a:pPr eaLnBrk="1" hangingPunct="1">
              <a:lnSpc>
                <a:spcPct val="90000"/>
              </a:lnSpc>
              <a:spcBef>
                <a:spcPts val="413"/>
              </a:spcBef>
              <a:buClr>
                <a:schemeClr val="bg1"/>
              </a:buClr>
              <a:buSzPct val="75000"/>
              <a:buFont typeface="Wingdings" panose="05000000000000000000" pitchFamily="2" charset="2"/>
              <a:buChar char=""/>
              <a:defRPr/>
            </a:pPr>
            <a:r>
              <a:rPr lang="it-IT" altLang="it-IT" sz="2200" b="1" dirty="0" smtClean="0">
                <a:latin typeface="Arial Black" panose="020B0A04020102020204" pitchFamily="34" charset="0"/>
              </a:rPr>
              <a:t>Comunicazione di diagnosi al bambino: n. = 750</a:t>
            </a:r>
          </a:p>
          <a:p>
            <a:pPr eaLnBrk="1" hangingPunct="1">
              <a:lnSpc>
                <a:spcPct val="90000"/>
              </a:lnSpc>
              <a:spcBef>
                <a:spcPts val="413"/>
              </a:spcBef>
              <a:buClr>
                <a:schemeClr val="bg1"/>
              </a:buClr>
              <a:buSzPct val="75000"/>
              <a:buFont typeface="Wingdings" panose="05000000000000000000" pitchFamily="2" charset="2"/>
              <a:buChar char=""/>
              <a:defRPr/>
            </a:pPr>
            <a:r>
              <a:rPr lang="it-IT" altLang="it-IT" sz="2200" b="1" dirty="0" smtClean="0">
                <a:latin typeface="Arial Black" panose="020B0A04020102020204" pitchFamily="34" charset="0"/>
              </a:rPr>
              <a:t>Età: 5 - 20 anni</a:t>
            </a:r>
          </a:p>
          <a:p>
            <a:pPr eaLnBrk="1" hangingPunct="1">
              <a:lnSpc>
                <a:spcPct val="90000"/>
              </a:lnSpc>
              <a:spcBef>
                <a:spcPts val="413"/>
              </a:spcBef>
              <a:buClr>
                <a:schemeClr val="bg1"/>
              </a:buClr>
              <a:buSzPct val="75000"/>
              <a:buFont typeface="Wingdings" panose="05000000000000000000" pitchFamily="2" charset="2"/>
              <a:buChar char=""/>
              <a:defRPr/>
            </a:pPr>
            <a:r>
              <a:rPr lang="it-IT" altLang="it-IT" sz="2200" b="1" dirty="0" smtClean="0">
                <a:latin typeface="Arial Black" panose="020B0A04020102020204" pitchFamily="34" charset="0"/>
              </a:rPr>
              <a:t>Accettazione:  - ottima: 90%</a:t>
            </a:r>
          </a:p>
          <a:p>
            <a:pPr marL="342900" indent="-334963" eaLnBrk="1" hangingPunct="1">
              <a:lnSpc>
                <a:spcPct val="90000"/>
              </a:lnSpc>
              <a:buSzPct val="75000"/>
              <a:defRPr/>
            </a:pPr>
            <a:r>
              <a:rPr lang="it-IT" altLang="it-IT" sz="2200" b="1" dirty="0" smtClean="0">
                <a:latin typeface="Arial Black" panose="020B0A04020102020204" pitchFamily="34" charset="0"/>
              </a:rPr>
              <a:t> 				  			- buona: 10%</a:t>
            </a:r>
          </a:p>
          <a:p>
            <a:pPr marL="342900" indent="-334963" eaLnBrk="1" hangingPunct="1">
              <a:lnSpc>
                <a:spcPct val="85000"/>
              </a:lnSpc>
              <a:buSzPct val="75000"/>
              <a:defRPr/>
            </a:pPr>
            <a:r>
              <a:rPr lang="it-IT" altLang="it-IT" sz="2000" b="1" dirty="0" smtClean="0">
                <a:latin typeface="Arial Black" panose="020B0A04020102020204" pitchFamily="34" charset="0"/>
              </a:rPr>
              <a:t> 	(in base a valutazione con intervista alle famiglie)</a:t>
            </a:r>
          </a:p>
          <a:p>
            <a:pPr marL="342900" indent="-334963" eaLnBrk="1" hangingPunct="1">
              <a:lnSpc>
                <a:spcPct val="85000"/>
              </a:lnSpc>
              <a:buSzPct val="75000"/>
              <a:defRPr/>
            </a:pPr>
            <a:endParaRPr lang="it-IT" altLang="it-IT" sz="2000" b="1" dirty="0" smtClean="0">
              <a:latin typeface="Arial Black" panose="020B0A04020102020204" pitchFamily="34" charset="0"/>
            </a:endParaRPr>
          </a:p>
        </p:txBody>
      </p:sp>
      <p:sp>
        <p:nvSpPr>
          <p:cNvPr id="55299" name="Text Box 3"/>
          <p:cNvSpPr txBox="1">
            <a:spLocks noChangeArrowheads="1"/>
          </p:cNvSpPr>
          <p:nvPr/>
        </p:nvSpPr>
        <p:spPr bwMode="auto">
          <a:xfrm>
            <a:off x="421953" y="3843338"/>
            <a:ext cx="8466137" cy="2747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54013" indent="-354013">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1pPr>
            <a:lvl2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2pPr>
            <a:lvl3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3pPr>
            <a:lvl4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4pPr>
            <a:lvl5pPr>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54013" algn="l"/>
                <a:tab pos="801688" algn="l"/>
                <a:tab pos="1250950" algn="l"/>
                <a:tab pos="1700213" algn="l"/>
                <a:tab pos="2149475" algn="l"/>
                <a:tab pos="2598738" algn="l"/>
                <a:tab pos="3048000" algn="l"/>
                <a:tab pos="3497263" algn="l"/>
                <a:tab pos="3946525" algn="l"/>
                <a:tab pos="4395788" algn="l"/>
                <a:tab pos="4845050" algn="l"/>
                <a:tab pos="5294313" algn="l"/>
                <a:tab pos="5743575" algn="l"/>
                <a:tab pos="6192838" algn="l"/>
                <a:tab pos="6642100" algn="l"/>
                <a:tab pos="7091363" algn="l"/>
                <a:tab pos="7540625" algn="l"/>
                <a:tab pos="7989888" algn="l"/>
                <a:tab pos="8439150" algn="l"/>
                <a:tab pos="8888413" algn="l"/>
                <a:tab pos="9337675" algn="l"/>
              </a:tabLst>
              <a:defRPr sz="2400">
                <a:solidFill>
                  <a:srgbClr val="FFFFFF"/>
                </a:solidFill>
                <a:latin typeface="Georgia" panose="02040502050405020303" pitchFamily="18" charset="0"/>
                <a:ea typeface="ＭＳ Ｐゴシック" panose="020B0600070205080204" pitchFamily="34" charset="-128"/>
              </a:defRPr>
            </a:lvl9pPr>
          </a:lstStyle>
          <a:p>
            <a:pPr eaLnBrk="1" hangingPunct="1">
              <a:lnSpc>
                <a:spcPct val="80000"/>
              </a:lnSpc>
              <a:spcBef>
                <a:spcPts val="413"/>
              </a:spcBef>
              <a:buClr>
                <a:schemeClr val="bg1"/>
              </a:buClr>
              <a:buSzPct val="75000"/>
              <a:buFont typeface="Wingdings" panose="05000000000000000000" pitchFamily="2" charset="2"/>
              <a:buChar char=""/>
              <a:defRPr/>
            </a:pPr>
            <a:r>
              <a:rPr lang="it-IT" altLang="it-IT" sz="2200" b="1" dirty="0" smtClean="0">
                <a:latin typeface="Arial Black" panose="020B0A04020102020204" pitchFamily="34" charset="0"/>
              </a:rPr>
              <a:t>Periodo: 1997 - 2016</a:t>
            </a:r>
          </a:p>
          <a:p>
            <a:pPr eaLnBrk="1" hangingPunct="1">
              <a:lnSpc>
                <a:spcPct val="80000"/>
              </a:lnSpc>
              <a:spcBef>
                <a:spcPts val="413"/>
              </a:spcBef>
              <a:buClr>
                <a:schemeClr val="bg1"/>
              </a:buClr>
              <a:buSzPct val="75000"/>
              <a:buFont typeface="Wingdings" panose="05000000000000000000" pitchFamily="2" charset="2"/>
              <a:buChar char=""/>
              <a:defRPr/>
            </a:pPr>
            <a:r>
              <a:rPr lang="it-IT" altLang="it-IT" sz="2200" b="1" dirty="0" smtClean="0">
                <a:solidFill>
                  <a:srgbClr val="FFFF00"/>
                </a:solidFill>
                <a:effectLst>
                  <a:outerShdw blurRad="38100" dist="38100" dir="2700000" algn="tl">
                    <a:srgbClr val="000000">
                      <a:alpha val="43137"/>
                    </a:srgbClr>
                  </a:outerShdw>
                </a:effectLst>
                <a:latin typeface="Arial Black" panose="020B0A04020102020204" pitchFamily="34" charset="0"/>
              </a:rPr>
              <a:t>Comunicazione di diagnosi contemporaneamente al bambino e al/ai fratello/i</a:t>
            </a:r>
          </a:p>
          <a:p>
            <a:pPr eaLnBrk="1" hangingPunct="1">
              <a:lnSpc>
                <a:spcPct val="80000"/>
              </a:lnSpc>
              <a:spcBef>
                <a:spcPts val="413"/>
              </a:spcBef>
              <a:buClr>
                <a:schemeClr val="bg1"/>
              </a:buClr>
              <a:buSzPct val="75000"/>
              <a:buFont typeface="Wingdings" panose="05000000000000000000" pitchFamily="2" charset="2"/>
              <a:buChar char=""/>
              <a:defRPr/>
            </a:pPr>
            <a:r>
              <a:rPr lang="it-IT" altLang="it-IT" sz="2200" b="1" dirty="0" smtClean="0">
                <a:solidFill>
                  <a:srgbClr val="FFFF00"/>
                </a:solidFill>
                <a:effectLst>
                  <a:outerShdw blurRad="38100" dist="38100" dir="2700000" algn="tl">
                    <a:srgbClr val="000000">
                      <a:alpha val="43137"/>
                    </a:srgbClr>
                  </a:outerShdw>
                </a:effectLst>
                <a:latin typeface="Arial Black" panose="020B0A04020102020204" pitchFamily="34" charset="0"/>
              </a:rPr>
              <a:t>Eseguite: n. = 572</a:t>
            </a:r>
          </a:p>
          <a:p>
            <a:pPr eaLnBrk="1" hangingPunct="1">
              <a:lnSpc>
                <a:spcPct val="80000"/>
              </a:lnSpc>
              <a:spcBef>
                <a:spcPts val="413"/>
              </a:spcBef>
              <a:buClr>
                <a:schemeClr val="bg1"/>
              </a:buClr>
              <a:buSzPct val="75000"/>
              <a:buFont typeface="Wingdings" panose="05000000000000000000" pitchFamily="2" charset="2"/>
              <a:buChar char=""/>
              <a:defRPr/>
            </a:pPr>
            <a:r>
              <a:rPr lang="it-IT" altLang="it-IT" sz="2200" b="1" dirty="0" smtClean="0">
                <a:solidFill>
                  <a:srgbClr val="FFFF00"/>
                </a:solidFill>
                <a:effectLst>
                  <a:outerShdw blurRad="38100" dist="38100" dir="2700000" algn="tl">
                    <a:srgbClr val="000000">
                      <a:alpha val="43137"/>
                    </a:srgbClr>
                  </a:outerShdw>
                </a:effectLst>
                <a:latin typeface="Arial Black" panose="020B0A04020102020204" pitchFamily="34" charset="0"/>
              </a:rPr>
              <a:t>Età: 5 - 24 anni / Fratelli: età media 14.5 anni</a:t>
            </a:r>
          </a:p>
          <a:p>
            <a:pPr eaLnBrk="1" hangingPunct="1">
              <a:lnSpc>
                <a:spcPct val="80000"/>
              </a:lnSpc>
              <a:spcBef>
                <a:spcPts val="413"/>
              </a:spcBef>
              <a:buClr>
                <a:schemeClr val="bg1"/>
              </a:buClr>
              <a:buSzPct val="75000"/>
              <a:buFont typeface="Wingdings" panose="05000000000000000000" pitchFamily="2" charset="2"/>
              <a:buChar char=""/>
              <a:defRPr/>
            </a:pPr>
            <a:r>
              <a:rPr lang="it-IT" altLang="it-IT" sz="2200" b="1" dirty="0" smtClean="0">
                <a:solidFill>
                  <a:srgbClr val="FFFF00"/>
                </a:solidFill>
                <a:effectLst>
                  <a:outerShdw blurRad="38100" dist="38100" dir="2700000" algn="tl">
                    <a:srgbClr val="000000">
                      <a:alpha val="43137"/>
                    </a:srgbClr>
                  </a:outerShdw>
                </a:effectLst>
                <a:latin typeface="Arial Black" panose="020B0A04020102020204" pitchFamily="34" charset="0"/>
              </a:rPr>
              <a:t>Accettazione:	- ottima: 90%</a:t>
            </a:r>
          </a:p>
          <a:p>
            <a:pPr marL="342900" indent="-334963" eaLnBrk="1" hangingPunct="1">
              <a:lnSpc>
                <a:spcPct val="80000"/>
              </a:lnSpc>
              <a:buSzPct val="75000"/>
              <a:defRPr/>
            </a:pPr>
            <a:r>
              <a:rPr lang="it-IT" altLang="it-IT" sz="2200" b="1" dirty="0" smtClean="0">
                <a:solidFill>
                  <a:srgbClr val="FFFF00"/>
                </a:solidFill>
                <a:effectLst>
                  <a:outerShdw blurRad="38100" dist="38100" dir="2700000" algn="tl">
                    <a:srgbClr val="000000">
                      <a:alpha val="43137"/>
                    </a:srgbClr>
                  </a:outerShdw>
                </a:effectLst>
                <a:latin typeface="Arial Black" panose="020B0A04020102020204" pitchFamily="34" charset="0"/>
              </a:rPr>
              <a:t> 		 					- buona: 10%</a:t>
            </a:r>
          </a:p>
        </p:txBody>
      </p:sp>
      <p:sp>
        <p:nvSpPr>
          <p:cNvPr id="105477" name="Rectangle 4"/>
          <p:cNvSpPr>
            <a:spLocks noChangeArrowheads="1"/>
          </p:cNvSpPr>
          <p:nvPr/>
        </p:nvSpPr>
        <p:spPr bwMode="auto">
          <a:xfrm>
            <a:off x="323528" y="3587750"/>
            <a:ext cx="8602662" cy="2674938"/>
          </a:xfrm>
          <a:prstGeom prst="rect">
            <a:avLst/>
          </a:prstGeom>
          <a:noFill/>
          <a:ln w="2844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a:p>
        </p:txBody>
      </p:sp>
      <p:sp>
        <p:nvSpPr>
          <p:cNvPr id="105478" name="Rectangle 5"/>
          <p:cNvSpPr>
            <a:spLocks noChangeArrowheads="1"/>
          </p:cNvSpPr>
          <p:nvPr/>
        </p:nvSpPr>
        <p:spPr bwMode="auto">
          <a:xfrm>
            <a:off x="323528" y="1117600"/>
            <a:ext cx="8602662" cy="2303463"/>
          </a:xfrm>
          <a:prstGeom prst="rect">
            <a:avLst/>
          </a:prstGeom>
          <a:noFill/>
          <a:ln w="2844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ChangeArrowheads="1"/>
          </p:cNvSpPr>
          <p:nvPr/>
        </p:nvSpPr>
        <p:spPr bwMode="auto">
          <a:xfrm>
            <a:off x="771525" y="1762125"/>
            <a:ext cx="7710488" cy="3235325"/>
          </a:xfrm>
          <a:prstGeom prst="rect">
            <a:avLst/>
          </a:prstGeom>
          <a:noFill/>
          <a:ln w="9525">
            <a:noFill/>
            <a:miter lim="800000"/>
            <a:headEnd/>
            <a:tailEnd/>
          </a:ln>
        </p:spPr>
        <p:txBody>
          <a:bodyPr lIns="92075" tIns="46038" rIns="92075" bIns="46038" anchor="ctr"/>
          <a:lstStyle/>
          <a:p>
            <a:pPr algn="just">
              <a:lnSpc>
                <a:spcPct val="130000"/>
              </a:lnSpc>
            </a:pPr>
            <a:r>
              <a:rPr lang="it-IT" sz="3200" b="1">
                <a:solidFill>
                  <a:srgbClr val="FFFF00"/>
                </a:solidFill>
                <a:latin typeface="Helvetica Black" charset="0"/>
                <a:ea typeface="MS PGothic" pitchFamily="34" charset="-128"/>
              </a:rPr>
              <a:t>DECIDERE COSA DIRE E COME DIRLO E' UN ONERE CHE NESSUN MANUALE POTRA' MAI SOTTRARRE ALLA RESPONSABILITA' ED ALLA PROFESSIONALITA' DEL MEDICO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752475" y="1262063"/>
            <a:ext cx="7637463" cy="2741612"/>
          </a:xfrm>
        </p:spPr>
        <p:txBody>
          <a:bodyPr lIns="92075" tIns="46038" rIns="92075" bIns="46038"/>
          <a:lstStyle/>
          <a:p>
            <a:pPr>
              <a:lnSpc>
                <a:spcPct val="150000"/>
              </a:lnSpc>
            </a:pPr>
            <a:r>
              <a:rPr lang="it-IT" sz="3600" b="1">
                <a:solidFill>
                  <a:srgbClr val="FFFF00"/>
                </a:solidFill>
                <a:latin typeface="Helvetica Black" charset="0"/>
              </a:rPr>
              <a:t>LA  COMUNICAZIONE  COME STRUMENTO </a:t>
            </a:r>
            <a:br>
              <a:rPr lang="it-IT" sz="3600" b="1">
                <a:solidFill>
                  <a:srgbClr val="FFFF00"/>
                </a:solidFill>
                <a:latin typeface="Helvetica Black" charset="0"/>
              </a:rPr>
            </a:br>
            <a:r>
              <a:rPr lang="it-IT" sz="3600" b="1">
                <a:solidFill>
                  <a:srgbClr val="FFFF00"/>
                </a:solidFill>
                <a:latin typeface="Helvetica Black" charset="0"/>
              </a:rPr>
              <a:t>DI PROFESSIONALITA’</a:t>
            </a:r>
          </a:p>
        </p:txBody>
      </p:sp>
      <p:sp>
        <p:nvSpPr>
          <p:cNvPr id="356355" name="Text Box 3"/>
          <p:cNvSpPr txBox="1">
            <a:spLocks noChangeArrowheads="1"/>
          </p:cNvSpPr>
          <p:nvPr/>
        </p:nvSpPr>
        <p:spPr bwMode="auto">
          <a:xfrm>
            <a:off x="557213" y="4862513"/>
            <a:ext cx="6765925" cy="457200"/>
          </a:xfrm>
          <a:prstGeom prst="rect">
            <a:avLst/>
          </a:prstGeom>
          <a:noFill/>
          <a:ln w="9525">
            <a:noFill/>
            <a:miter lim="800000"/>
            <a:headEnd type="none" w="sm" len="sm"/>
            <a:tailEnd type="none" w="sm" len="sm"/>
          </a:ln>
        </p:spPr>
        <p:txBody>
          <a:bodyPr wrap="none">
            <a:spAutoFit/>
          </a:bodyPr>
          <a:lstStyle/>
          <a:p>
            <a:pPr eaLnBrk="0" hangingPunct="0"/>
            <a:r>
              <a:rPr lang="it-IT" b="1">
                <a:latin typeface="Helvetica Black" charset="0"/>
                <a:ea typeface="MS PGothic" pitchFamily="34" charset="-128"/>
              </a:rPr>
              <a:t>Da Burgio R. “La comunicazione in pediatria”</a:t>
            </a:r>
          </a:p>
        </p:txBody>
      </p:sp>
      <p:sp>
        <p:nvSpPr>
          <p:cNvPr id="356356" name="Rectangle 4"/>
          <p:cNvSpPr>
            <a:spLocks noChangeArrowheads="1"/>
          </p:cNvSpPr>
          <p:nvPr/>
        </p:nvSpPr>
        <p:spPr bwMode="auto">
          <a:xfrm>
            <a:off x="1509713" y="463550"/>
            <a:ext cx="6111875" cy="396875"/>
          </a:xfrm>
          <a:prstGeom prst="rect">
            <a:avLst/>
          </a:prstGeom>
          <a:noFill/>
          <a:ln w="9525">
            <a:noFill/>
            <a:miter lim="800000"/>
            <a:headEnd/>
            <a:tailEnd/>
          </a:ln>
        </p:spPr>
        <p:txBody>
          <a:bodyPr wrap="none">
            <a:spAutoFit/>
          </a:bodyPr>
          <a:lstStyle/>
          <a:p>
            <a:pPr eaLnBrk="0" hangingPunct="0"/>
            <a:r>
              <a:rPr lang="en-US" sz="2000" b="1">
                <a:solidFill>
                  <a:srgbClr val="FFFF00"/>
                </a:solidFill>
                <a:latin typeface="Arial" pitchFamily="34" charset="0"/>
                <a:ea typeface="MS PGothic" pitchFamily="34" charset="-128"/>
              </a:rPr>
              <a:t>LA COMUNICAZIONE DI DIAGNOSI AL BAMBINO</a:t>
            </a:r>
            <a:endParaRPr lang="it-IT" sz="1600" b="1">
              <a:solidFill>
                <a:srgbClr val="FFFF00"/>
              </a:solidFill>
              <a:latin typeface="Arial" pitchFamily="34" charset="0"/>
              <a:ea typeface="MS PGothic"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smtClean="0"/>
              <a:t>PARLARE SEMPRE?</a:t>
            </a:r>
            <a:endParaRPr lang="it-IT" sz="4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1074738" y="412750"/>
            <a:ext cx="7105650" cy="6148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Georgia" panose="02040502050405020303" pitchFamily="18" charset="0"/>
                <a:ea typeface="ＭＳ Ｐゴシック" panose="020B0600070205080204" pitchFamily="34" charset="-128"/>
              </a:defRPr>
            </a:lvl9pPr>
          </a:lstStyle>
          <a:p>
            <a:pPr algn="ctr" eaLnBrk="1" hangingPunct="1">
              <a:lnSpc>
                <a:spcPct val="120000"/>
              </a:lnSpc>
              <a:spcBef>
                <a:spcPts val="1400"/>
              </a:spcBef>
              <a:buSzPct val="75000"/>
              <a:defRPr/>
            </a:pPr>
            <a:r>
              <a:rPr lang="it-IT" altLang="it-IT" sz="3200" b="1" smtClean="0">
                <a:solidFill>
                  <a:srgbClr val="FFFF00"/>
                </a:solidFill>
                <a:effectLst>
                  <a:outerShdw blurRad="38100" dist="38100" dir="2700000" algn="tl">
                    <a:srgbClr val="000000"/>
                  </a:outerShdw>
                </a:effectLst>
                <a:latin typeface="Comic Sans MS" panose="030F0702030302020204" pitchFamily="66" charset="0"/>
              </a:rPr>
              <a:t>E’ IMPORTANTE</a:t>
            </a:r>
          </a:p>
          <a:p>
            <a:pPr algn="ctr" eaLnBrk="1" hangingPunct="1">
              <a:lnSpc>
                <a:spcPct val="120000"/>
              </a:lnSpc>
              <a:spcBef>
                <a:spcPts val="1400"/>
              </a:spcBef>
              <a:buSzPct val="75000"/>
              <a:defRPr/>
            </a:pPr>
            <a:endParaRPr lang="it-IT" altLang="it-IT" sz="3200" b="1" smtClean="0">
              <a:solidFill>
                <a:srgbClr val="FFFF00"/>
              </a:solidFill>
              <a:effectLst>
                <a:outerShdw blurRad="38100" dist="38100" dir="2700000" algn="tl">
                  <a:srgbClr val="000000"/>
                </a:outerShdw>
              </a:effectLst>
              <a:latin typeface="Comic Sans MS" panose="030F0702030302020204" pitchFamily="66" charset="0"/>
            </a:endParaRPr>
          </a:p>
          <a:p>
            <a:pPr algn="just" eaLnBrk="1" hangingPunct="1">
              <a:lnSpc>
                <a:spcPct val="120000"/>
              </a:lnSpc>
              <a:buSzPct val="75000"/>
              <a:defRPr/>
            </a:pPr>
            <a:r>
              <a:rPr lang="it-IT" altLang="it-IT" sz="3000" b="1" i="1" smtClean="0">
                <a:effectLst>
                  <a:outerShdw blurRad="38100" dist="38100" dir="2700000" algn="tl">
                    <a:srgbClr val="000000"/>
                  </a:outerShdw>
                </a:effectLst>
                <a:latin typeface="Comic Sans MS" panose="030F0702030302020204" pitchFamily="66" charset="0"/>
              </a:rPr>
              <a:t>Quello che conta</a:t>
            </a:r>
          </a:p>
          <a:p>
            <a:pPr algn="just" eaLnBrk="1" hangingPunct="1">
              <a:lnSpc>
                <a:spcPct val="120000"/>
              </a:lnSpc>
              <a:buSzPct val="75000"/>
              <a:defRPr/>
            </a:pPr>
            <a:r>
              <a:rPr lang="it-IT" altLang="it-IT" sz="3000" b="1" i="1" smtClean="0">
                <a:effectLst>
                  <a:outerShdw blurRad="38100" dist="38100" dir="2700000" algn="tl">
                    <a:srgbClr val="000000"/>
                  </a:outerShdw>
                </a:effectLst>
                <a:latin typeface="Comic Sans MS" panose="030F0702030302020204" pitchFamily="66" charset="0"/>
              </a:rPr>
              <a:t>nella vita</a:t>
            </a:r>
          </a:p>
          <a:p>
            <a:pPr algn="just" eaLnBrk="1" hangingPunct="1">
              <a:lnSpc>
                <a:spcPct val="120000"/>
              </a:lnSpc>
              <a:buSzPct val="75000"/>
              <a:defRPr/>
            </a:pPr>
            <a:r>
              <a:rPr lang="it-IT" altLang="it-IT" sz="3000" b="1" i="1" smtClean="0">
                <a:effectLst>
                  <a:outerShdw blurRad="38100" dist="38100" dir="2700000" algn="tl">
                    <a:srgbClr val="000000"/>
                  </a:outerShdw>
                </a:effectLst>
                <a:latin typeface="Comic Sans MS" panose="030F0702030302020204" pitchFamily="66" charset="0"/>
              </a:rPr>
              <a:t>non è saperla apprezzare ……</a:t>
            </a:r>
          </a:p>
          <a:p>
            <a:pPr algn="just" eaLnBrk="1" hangingPunct="1">
              <a:lnSpc>
                <a:spcPct val="120000"/>
              </a:lnSpc>
              <a:buSzPct val="75000"/>
              <a:defRPr/>
            </a:pPr>
            <a:r>
              <a:rPr lang="it-IT" altLang="it-IT" sz="3000" b="1" i="1" smtClean="0">
                <a:effectLst>
                  <a:outerShdw blurRad="38100" dist="38100" dir="2700000" algn="tl">
                    <a:srgbClr val="000000"/>
                  </a:outerShdw>
                </a:effectLst>
                <a:latin typeface="Comic Sans MS" panose="030F0702030302020204" pitchFamily="66" charset="0"/>
              </a:rPr>
              <a:t>Quello che conta</a:t>
            </a:r>
          </a:p>
          <a:p>
            <a:pPr algn="just" eaLnBrk="1" hangingPunct="1">
              <a:lnSpc>
                <a:spcPct val="120000"/>
              </a:lnSpc>
              <a:buSzPct val="75000"/>
              <a:defRPr/>
            </a:pPr>
            <a:r>
              <a:rPr lang="it-IT" altLang="it-IT" sz="3000" b="1" i="1" smtClean="0">
                <a:effectLst>
                  <a:outerShdw blurRad="38100" dist="38100" dir="2700000" algn="tl">
                    <a:srgbClr val="000000"/>
                  </a:outerShdw>
                </a:effectLst>
                <a:latin typeface="Comic Sans MS" panose="030F0702030302020204" pitchFamily="66" charset="0"/>
              </a:rPr>
              <a:t>è </a:t>
            </a:r>
            <a:r>
              <a:rPr lang="it-IT" altLang="it-IT" sz="3000" b="1" i="1" smtClean="0">
                <a:solidFill>
                  <a:srgbClr val="FFFF00"/>
                </a:solidFill>
                <a:effectLst>
                  <a:outerShdw blurRad="38100" dist="38100" dir="2700000" algn="tl">
                    <a:srgbClr val="000000"/>
                  </a:outerShdw>
                </a:effectLst>
                <a:latin typeface="Comic Sans MS" panose="030F0702030302020204" pitchFamily="66" charset="0"/>
              </a:rPr>
              <a:t>saper accogliere </a:t>
            </a:r>
          </a:p>
          <a:p>
            <a:pPr algn="just" eaLnBrk="1" hangingPunct="1">
              <a:lnSpc>
                <a:spcPct val="120000"/>
              </a:lnSpc>
              <a:buSzPct val="75000"/>
              <a:defRPr/>
            </a:pPr>
            <a:r>
              <a:rPr lang="it-IT" altLang="it-IT" sz="3000" b="1" i="1" smtClean="0">
                <a:solidFill>
                  <a:srgbClr val="FFFF00"/>
                </a:solidFill>
                <a:effectLst>
                  <a:outerShdw blurRad="38100" dist="38100" dir="2700000" algn="tl">
                    <a:srgbClr val="000000"/>
                  </a:outerShdw>
                </a:effectLst>
                <a:latin typeface="Comic Sans MS" panose="030F0702030302020204" pitchFamily="66" charset="0"/>
              </a:rPr>
              <a:t>il momento</a:t>
            </a:r>
          </a:p>
          <a:p>
            <a:pPr algn="just" eaLnBrk="1" hangingPunct="1">
              <a:lnSpc>
                <a:spcPct val="120000"/>
              </a:lnSpc>
              <a:buSzPct val="75000"/>
              <a:defRPr/>
            </a:pPr>
            <a:r>
              <a:rPr lang="it-IT" altLang="it-IT" sz="3000" b="1" i="1" smtClean="0">
                <a:solidFill>
                  <a:srgbClr val="FFFF00"/>
                </a:solidFill>
                <a:effectLst>
                  <a:outerShdw blurRad="38100" dist="38100" dir="2700000" algn="tl">
                    <a:srgbClr val="000000"/>
                  </a:outerShdw>
                </a:effectLst>
                <a:latin typeface="Comic Sans MS" panose="030F0702030302020204" pitchFamily="66" charset="0"/>
              </a:rPr>
              <a:t>in cui finisce.</a:t>
            </a:r>
          </a:p>
          <a:p>
            <a:pPr algn="r" eaLnBrk="1" hangingPunct="1">
              <a:lnSpc>
                <a:spcPct val="120000"/>
              </a:lnSpc>
              <a:spcBef>
                <a:spcPts val="1050"/>
              </a:spcBef>
              <a:buSzPct val="75000"/>
              <a:defRPr/>
            </a:pPr>
            <a:r>
              <a:rPr lang="it-IT" altLang="it-IT" sz="2600" b="1" smtClean="0">
                <a:effectLst>
                  <a:outerShdw blurRad="38100" dist="38100" dir="2700000" algn="tl">
                    <a:srgbClr val="000000"/>
                  </a:outerShdw>
                </a:effectLst>
                <a:latin typeface="Comic Sans MS" panose="030F0702030302020204" pitchFamily="66" charset="0"/>
              </a:rPr>
              <a:t> Veronica,</a:t>
            </a:r>
            <a:r>
              <a:rPr lang="it-IT" altLang="it-IT" b="1" smtClean="0">
                <a:effectLst>
                  <a:outerShdw blurRad="38100" dist="38100" dir="2700000" algn="tl">
                    <a:srgbClr val="000000"/>
                  </a:outerShdw>
                </a:effectLst>
                <a:latin typeface="Comic Sans MS" panose="030F0702030302020204" pitchFamily="66" charset="0"/>
              </a:rPr>
              <a:t> 13 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rodin - mother&amp;son"/>
          <p:cNvPicPr>
            <a:picLocks noChangeAspect="1" noChangeArrowheads="1"/>
          </p:cNvPicPr>
          <p:nvPr/>
        </p:nvPicPr>
        <p:blipFill>
          <a:blip r:embed="rId2" cstate="print"/>
          <a:srcRect/>
          <a:stretch>
            <a:fillRect/>
          </a:stretch>
        </p:blipFill>
        <p:spPr bwMode="auto">
          <a:xfrm>
            <a:off x="2339975" y="260350"/>
            <a:ext cx="4437063" cy="64198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
          <p:cNvSpPr>
            <a:spLocks noChangeArrowheads="1"/>
          </p:cNvSpPr>
          <p:nvPr/>
        </p:nvSpPr>
        <p:spPr bwMode="auto">
          <a:xfrm>
            <a:off x="685800" y="1314450"/>
            <a:ext cx="77724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9pPr>
          </a:lstStyle>
          <a:p>
            <a:pPr algn="just" eaLnBrk="1" hangingPunct="1">
              <a:lnSpc>
                <a:spcPct val="135000"/>
              </a:lnSpc>
              <a:buClrTx/>
              <a:buFontTx/>
              <a:buNone/>
            </a:pPr>
            <a:r>
              <a:rPr lang="it-IT" altLang="it-IT" sz="2800" b="1">
                <a:solidFill>
                  <a:srgbClr val="FFFFFF"/>
                </a:solidFill>
                <a:latin typeface="Arial" panose="020B0604020202020204" pitchFamily="34" charset="0"/>
              </a:rPr>
              <a:t>Con questo semplice pensiero vogliamo ringraziarla per tutto quello che fa per noi e per tutti gli altri bambini di questo reparto.</a:t>
            </a:r>
            <a:br>
              <a:rPr lang="it-IT" altLang="it-IT" sz="2800" b="1">
                <a:solidFill>
                  <a:srgbClr val="FFFFFF"/>
                </a:solidFill>
                <a:latin typeface="Arial" panose="020B0604020202020204" pitchFamily="34" charset="0"/>
              </a:rPr>
            </a:br>
            <a:r>
              <a:rPr lang="it-IT" altLang="it-IT" sz="2800" b="1">
                <a:solidFill>
                  <a:srgbClr val="FFFFFF"/>
                </a:solidFill>
                <a:latin typeface="Arial" panose="020B0604020202020204" pitchFamily="34" charset="0"/>
              </a:rPr>
              <a:t>Questo dono non è niente rispetto a quello che lei ci offre quotidianamente: </a:t>
            </a:r>
            <a:r>
              <a:rPr lang="it-IT" altLang="it-IT" sz="2800" b="1">
                <a:solidFill>
                  <a:srgbClr val="FFFF00"/>
                </a:solidFill>
                <a:latin typeface="Arial" panose="020B0604020202020204" pitchFamily="34" charset="0"/>
              </a:rPr>
              <a:t>la speranza di vivere. Grazie!</a:t>
            </a:r>
          </a:p>
        </p:txBody>
      </p:sp>
      <p:sp>
        <p:nvSpPr>
          <p:cNvPr id="121859" name="Rectangle 2"/>
          <p:cNvSpPr>
            <a:spLocks noChangeArrowheads="1"/>
          </p:cNvSpPr>
          <p:nvPr/>
        </p:nvSpPr>
        <p:spPr bwMode="auto">
          <a:xfrm>
            <a:off x="3230563" y="5253038"/>
            <a:ext cx="5227637"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4963">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bg1"/>
                </a:solidFill>
                <a:latin typeface="Georgia" panose="02040502050405020303" pitchFamily="18" charset="0"/>
                <a:ea typeface="ＭＳ Ｐゴシック" panose="020B0600070205080204" pitchFamily="34" charset="-128"/>
              </a:defRPr>
            </a:lvl9pPr>
          </a:lstStyle>
          <a:p>
            <a:pPr algn="r" eaLnBrk="1" hangingPunct="1">
              <a:spcBef>
                <a:spcPts val="650"/>
              </a:spcBef>
              <a:buClrTx/>
              <a:buSzPct val="75000"/>
              <a:buFontTx/>
              <a:buNone/>
            </a:pPr>
            <a:r>
              <a:rPr lang="it-IT" altLang="it-IT" sz="2600" b="1" i="1">
                <a:solidFill>
                  <a:srgbClr val="FFFFFF"/>
                </a:solidFill>
                <a:latin typeface="Arial" panose="020B0604020202020204" pitchFamily="34" charset="0"/>
              </a:rPr>
              <a:t>Alessandro, 23 a. e Davide 19 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96850" y="2900536"/>
            <a:ext cx="894715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1pPr>
            <a:lvl2pPr>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2pPr>
            <a:lvl3pPr>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3pPr>
            <a:lvl4pPr>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4pPr>
            <a:lvl5pPr>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3325813" algn="ctr"/>
                <a:tab pos="4465638" algn="l"/>
                <a:tab pos="6846888"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9pPr>
          </a:lstStyle>
          <a:p>
            <a:pPr eaLnBrk="1" hangingPunct="1">
              <a:lnSpc>
                <a:spcPct val="75000"/>
              </a:lnSpc>
              <a:buSzPct val="75000"/>
              <a:defRPr/>
            </a:pPr>
            <a:r>
              <a:rPr lang="it-IT" altLang="it-IT" sz="2800" dirty="0" smtClean="0">
                <a:solidFill>
                  <a:srgbClr val="FFFF00"/>
                </a:solidFill>
                <a:effectLst>
                  <a:outerShdw blurRad="38100" dist="38100" dir="2700000" algn="tl">
                    <a:srgbClr val="000000"/>
                  </a:outerShdw>
                </a:effectLst>
                <a:latin typeface="Helvetica Black" charset="0"/>
              </a:rPr>
              <a:t>		</a:t>
            </a:r>
            <a:r>
              <a:rPr lang="it-IT" altLang="it-IT" sz="2000" dirty="0" smtClean="0">
                <a:effectLst>
                  <a:outerShdw blurRad="38100" dist="38100" dir="2700000" algn="tl">
                    <a:srgbClr val="000000"/>
                  </a:outerShdw>
                </a:effectLst>
                <a:latin typeface="Helvetica Black" charset="0"/>
              </a:rPr>
              <a:t>indissolubilmente		VERBALE</a:t>
            </a:r>
            <a:r>
              <a:rPr lang="it-IT" altLang="it-IT" dirty="0" smtClean="0">
                <a:effectLst>
                  <a:outerShdw blurRad="38100" dist="38100" dir="2700000" algn="tl">
                    <a:srgbClr val="000000"/>
                  </a:outerShdw>
                </a:effectLst>
                <a:latin typeface="Helvetica Black" charset="0"/>
              </a:rPr>
              <a:t>	</a:t>
            </a:r>
          </a:p>
          <a:p>
            <a:pPr eaLnBrk="1" hangingPunct="1">
              <a:lnSpc>
                <a:spcPct val="70000"/>
              </a:lnSpc>
              <a:buSzPct val="75000"/>
              <a:defRPr/>
            </a:pPr>
            <a:r>
              <a:rPr lang="it-IT" altLang="it-IT" dirty="0" smtClean="0">
                <a:solidFill>
                  <a:srgbClr val="FFFF00"/>
                </a:solidFill>
                <a:effectLst>
                  <a:outerShdw blurRad="38100" dist="38100" dir="2700000" algn="tl">
                    <a:srgbClr val="000000"/>
                  </a:outerShdw>
                </a:effectLst>
                <a:latin typeface="Helvetica Black" charset="0"/>
              </a:rPr>
              <a:t>quando </a:t>
            </a:r>
            <a:r>
              <a:rPr lang="it-IT" altLang="it-IT" dirty="0" smtClean="0">
                <a:effectLst>
                  <a:outerShdw blurRad="38100" dist="38100" dir="2700000" algn="tl">
                    <a:srgbClr val="000000"/>
                  </a:outerShdw>
                </a:effectLst>
                <a:latin typeface="Helvetica Black" charset="0"/>
              </a:rPr>
              <a:t>parlare</a:t>
            </a:r>
            <a:r>
              <a:rPr lang="it-IT" altLang="it-IT" dirty="0" smtClean="0">
                <a:solidFill>
                  <a:srgbClr val="FFFF00"/>
                </a:solidFill>
                <a:effectLst>
                  <a:outerShdw blurRad="38100" dist="38100" dir="2700000" algn="tl">
                    <a:srgbClr val="000000"/>
                  </a:outerShdw>
                </a:effectLst>
                <a:latin typeface="Helvetica Black" charset="0"/>
              </a:rPr>
              <a:t> </a:t>
            </a:r>
            <a:r>
              <a:rPr lang="it-IT" altLang="it-IT" dirty="0" smtClean="0">
                <a:effectLst>
                  <a:outerShdw blurRad="38100" dist="38100" dir="2700000" algn="tl">
                    <a:srgbClr val="000000"/>
                  </a:outerShdw>
                </a:effectLst>
                <a:latin typeface="Helvetica Black" charset="0"/>
              </a:rPr>
              <a:t>	 	</a:t>
            </a:r>
            <a:r>
              <a:rPr lang="it-IT" altLang="it-IT" dirty="0" smtClean="0">
                <a:solidFill>
                  <a:srgbClr val="FFFF00"/>
                </a:solidFill>
                <a:effectLst>
                  <a:outerShdw blurRad="38100" dist="38100" dir="2700000" algn="tl">
                    <a:srgbClr val="000000"/>
                  </a:outerShdw>
                </a:effectLst>
                <a:latin typeface="Helvetica Black" charset="0"/>
              </a:rPr>
              <a:t>attento ascolto</a:t>
            </a:r>
          </a:p>
          <a:p>
            <a:pPr eaLnBrk="1" hangingPunct="1">
              <a:lnSpc>
                <a:spcPct val="70000"/>
              </a:lnSpc>
              <a:buSzPct val="75000"/>
              <a:defRPr/>
            </a:pPr>
            <a:r>
              <a:rPr lang="it-IT" altLang="it-IT" sz="2800" dirty="0" smtClean="0">
                <a:effectLst>
                  <a:outerShdw blurRad="38100" dist="38100" dir="2700000" algn="tl">
                    <a:srgbClr val="000000"/>
                  </a:outerShdw>
                </a:effectLst>
                <a:latin typeface="Helvetica Black" charset="0"/>
              </a:rPr>
              <a:t>		</a:t>
            </a:r>
            <a:r>
              <a:rPr lang="it-IT" altLang="it-IT" sz="2000" dirty="0" smtClean="0">
                <a:effectLst>
                  <a:outerShdw blurRad="38100" dist="38100" dir="2700000" algn="tl">
                    <a:srgbClr val="000000"/>
                  </a:outerShdw>
                </a:effectLst>
                <a:latin typeface="Helvetica Black" charset="0"/>
              </a:rPr>
              <a:t>legato a		NON VERBALE</a:t>
            </a:r>
          </a:p>
        </p:txBody>
      </p:sp>
      <p:sp>
        <p:nvSpPr>
          <p:cNvPr id="46083" name="Rectangle 2"/>
          <p:cNvSpPr>
            <a:spLocks noChangeArrowheads="1"/>
          </p:cNvSpPr>
          <p:nvPr/>
        </p:nvSpPr>
        <p:spPr bwMode="auto">
          <a:xfrm>
            <a:off x="1959730" y="546274"/>
            <a:ext cx="519755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9pPr>
          </a:lstStyle>
          <a:p>
            <a:pPr algn="ctr" eaLnBrk="1" hangingPunct="1">
              <a:buClrTx/>
              <a:buFontTx/>
              <a:buNone/>
            </a:pPr>
            <a:r>
              <a:rPr lang="en-US" altLang="it-IT" b="1" dirty="0">
                <a:solidFill>
                  <a:srgbClr val="FFFF00"/>
                </a:solidFill>
                <a:latin typeface="Tahoma" panose="020B0604030504040204" pitchFamily="34" charset="0"/>
              </a:rPr>
              <a:t>COMUNICA</a:t>
            </a:r>
            <a:r>
              <a:rPr lang="it-IT" altLang="it-IT" b="1" dirty="0">
                <a:solidFill>
                  <a:srgbClr val="FFFF00"/>
                </a:solidFill>
                <a:latin typeface="Tahoma" panose="020B0604030504040204" pitchFamily="34" charset="0"/>
              </a:rPr>
              <a:t>R</a:t>
            </a:r>
            <a:r>
              <a:rPr lang="en-US" altLang="it-IT" b="1" dirty="0" smtClean="0">
                <a:solidFill>
                  <a:srgbClr val="FFFF00"/>
                </a:solidFill>
                <a:latin typeface="Tahoma" panose="020B0604030504040204" pitchFamily="34" charset="0"/>
              </a:rPr>
              <a:t>E: COME </a:t>
            </a:r>
            <a:r>
              <a:rPr lang="en-US" altLang="it-IT" b="1" dirty="0">
                <a:solidFill>
                  <a:srgbClr val="FFFF00"/>
                </a:solidFill>
                <a:latin typeface="Tahoma" panose="020B0604030504040204" pitchFamily="34" charset="0"/>
              </a:rPr>
              <a:t>E QUANDO</a:t>
            </a:r>
          </a:p>
        </p:txBody>
      </p:sp>
      <p:sp>
        <p:nvSpPr>
          <p:cNvPr id="46084" name="Line 3"/>
          <p:cNvSpPr>
            <a:spLocks noChangeShapeType="1"/>
          </p:cNvSpPr>
          <p:nvPr/>
        </p:nvSpPr>
        <p:spPr bwMode="auto">
          <a:xfrm>
            <a:off x="2625725" y="3384724"/>
            <a:ext cx="1979613" cy="1587"/>
          </a:xfrm>
          <a:prstGeom prst="line">
            <a:avLst/>
          </a:prstGeom>
          <a:noFill/>
          <a:ln w="25560" cap="sq">
            <a:solidFill>
              <a:srgbClr val="FFFFFF"/>
            </a:solidFill>
            <a:miter lim="800000"/>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5" name="Line 4"/>
          <p:cNvSpPr>
            <a:spLocks noChangeShapeType="1"/>
          </p:cNvSpPr>
          <p:nvPr/>
        </p:nvSpPr>
        <p:spPr bwMode="auto">
          <a:xfrm>
            <a:off x="6877050" y="3518074"/>
            <a:ext cx="219075" cy="114300"/>
          </a:xfrm>
          <a:prstGeom prst="line">
            <a:avLst/>
          </a:prstGeom>
          <a:noFill/>
          <a:ln w="255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5"/>
          <p:cNvSpPr>
            <a:spLocks noChangeShapeType="1"/>
          </p:cNvSpPr>
          <p:nvPr/>
        </p:nvSpPr>
        <p:spPr bwMode="auto">
          <a:xfrm flipV="1">
            <a:off x="6872288" y="3133899"/>
            <a:ext cx="219075" cy="130175"/>
          </a:xfrm>
          <a:prstGeom prst="line">
            <a:avLst/>
          </a:prstGeom>
          <a:noFill/>
          <a:ln w="255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96850" y="2900536"/>
            <a:ext cx="894715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1pPr>
            <a:lvl2pPr>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2pPr>
            <a:lvl3pPr>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3pPr>
            <a:lvl4pPr>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4pPr>
            <a:lvl5pPr>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3036888" algn="l"/>
                <a:tab pos="6183313" algn="l"/>
                <a:tab pos="6415088" algn="l"/>
                <a:tab pos="6792913" algn="l"/>
                <a:tab pos="7170738" algn="l"/>
                <a:tab pos="7548563" algn="l"/>
                <a:tab pos="7926388" algn="l"/>
                <a:tab pos="8304213" algn="l"/>
                <a:tab pos="8686800" algn="l"/>
                <a:tab pos="9059863" algn="l"/>
                <a:tab pos="9437688" algn="l"/>
                <a:tab pos="9815513" algn="l"/>
                <a:tab pos="10193338" algn="l"/>
                <a:tab pos="10571163" algn="l"/>
                <a:tab pos="10948988" algn="l"/>
              </a:tabLst>
              <a:defRPr sz="2400">
                <a:solidFill>
                  <a:srgbClr val="FFFFFF"/>
                </a:solidFill>
                <a:latin typeface="Georgia" panose="02040502050405020303" pitchFamily="18" charset="0"/>
                <a:ea typeface="ＭＳ Ｐゴシック" panose="020B0600070205080204" pitchFamily="34" charset="-128"/>
              </a:defRPr>
            </a:lvl9pPr>
          </a:lstStyle>
          <a:p>
            <a:pPr eaLnBrk="1" hangingPunct="1">
              <a:lnSpc>
                <a:spcPct val="85000"/>
              </a:lnSpc>
              <a:buSzPct val="75000"/>
              <a:defRPr/>
            </a:pPr>
            <a:r>
              <a:rPr lang="it-IT" altLang="it-IT" sz="3200" dirty="0" smtClean="0">
                <a:solidFill>
                  <a:srgbClr val="FFFF00"/>
                </a:solidFill>
                <a:effectLst>
                  <a:outerShdw blurRad="38100" dist="38100" dir="2700000" algn="tl">
                    <a:srgbClr val="000000"/>
                  </a:outerShdw>
                </a:effectLst>
                <a:latin typeface="Helvetica Black" charset="0"/>
              </a:rPr>
              <a:t>		</a:t>
            </a:r>
            <a:r>
              <a:rPr lang="it-IT" altLang="it-IT" sz="2800" dirty="0" smtClean="0">
                <a:effectLst>
                  <a:outerShdw blurRad="38100" dist="38100" dir="2700000" algn="tl">
                    <a:srgbClr val="000000"/>
                  </a:outerShdw>
                </a:effectLst>
                <a:latin typeface="Helvetica Black" charset="0"/>
              </a:rPr>
              <a:t>né invasivi	</a:t>
            </a:r>
          </a:p>
          <a:p>
            <a:pPr eaLnBrk="1" hangingPunct="1">
              <a:lnSpc>
                <a:spcPct val="85000"/>
              </a:lnSpc>
              <a:buSzPct val="75000"/>
              <a:defRPr/>
            </a:pPr>
            <a:r>
              <a:rPr lang="it-IT" altLang="it-IT" sz="2800" dirty="0" smtClean="0">
                <a:solidFill>
                  <a:srgbClr val="FFFF00"/>
                </a:solidFill>
                <a:effectLst>
                  <a:outerShdw blurRad="38100" dist="38100" dir="2700000" algn="tl">
                    <a:srgbClr val="000000"/>
                  </a:outerShdw>
                </a:effectLst>
                <a:latin typeface="Helvetica Black" charset="0"/>
              </a:rPr>
              <a:t>Occorre essere 		ma ATTENTI</a:t>
            </a:r>
          </a:p>
          <a:p>
            <a:pPr eaLnBrk="1" hangingPunct="1">
              <a:lnSpc>
                <a:spcPct val="85000"/>
              </a:lnSpc>
              <a:buSzPct val="75000"/>
              <a:defRPr/>
            </a:pPr>
            <a:r>
              <a:rPr lang="it-IT" altLang="it-IT" sz="3200" dirty="0" smtClean="0">
                <a:effectLst>
                  <a:outerShdw blurRad="38100" dist="38100" dir="2700000" algn="tl">
                    <a:srgbClr val="000000"/>
                  </a:outerShdw>
                </a:effectLst>
                <a:latin typeface="Helvetica Black" charset="0"/>
              </a:rPr>
              <a:t>		</a:t>
            </a:r>
            <a:r>
              <a:rPr lang="it-IT" altLang="it-IT" sz="2800" dirty="0" smtClean="0">
                <a:effectLst>
                  <a:outerShdw blurRad="38100" dist="38100" dir="2700000" algn="tl">
                    <a:srgbClr val="000000"/>
                  </a:outerShdw>
                </a:effectLst>
                <a:latin typeface="Helvetica Black" charset="0"/>
              </a:rPr>
              <a:t>né evasivi</a:t>
            </a:r>
          </a:p>
        </p:txBody>
      </p:sp>
      <p:sp>
        <p:nvSpPr>
          <p:cNvPr id="48132" name="Line 3"/>
          <p:cNvSpPr>
            <a:spLocks noChangeShapeType="1"/>
          </p:cNvSpPr>
          <p:nvPr/>
        </p:nvSpPr>
        <p:spPr bwMode="auto">
          <a:xfrm>
            <a:off x="5387975" y="3570461"/>
            <a:ext cx="876300" cy="1588"/>
          </a:xfrm>
          <a:prstGeom prst="line">
            <a:avLst/>
          </a:prstGeom>
          <a:noFill/>
          <a:ln w="38160" cap="sq">
            <a:solidFill>
              <a:srgbClr val="FFFFFF"/>
            </a:solidFill>
            <a:miter lim="800000"/>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33" name="Line 4"/>
          <p:cNvSpPr>
            <a:spLocks noChangeShapeType="1"/>
          </p:cNvSpPr>
          <p:nvPr/>
        </p:nvSpPr>
        <p:spPr bwMode="auto">
          <a:xfrm>
            <a:off x="2982913" y="3675236"/>
            <a:ext cx="219075" cy="114300"/>
          </a:xfrm>
          <a:prstGeom prst="line">
            <a:avLst/>
          </a:prstGeom>
          <a:noFill/>
          <a:ln w="255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34" name="Line 5"/>
          <p:cNvSpPr>
            <a:spLocks noChangeShapeType="1"/>
          </p:cNvSpPr>
          <p:nvPr/>
        </p:nvSpPr>
        <p:spPr bwMode="auto">
          <a:xfrm flipV="1">
            <a:off x="2978150" y="3291061"/>
            <a:ext cx="219075" cy="130175"/>
          </a:xfrm>
          <a:prstGeom prst="line">
            <a:avLst/>
          </a:prstGeom>
          <a:noFill/>
          <a:ln w="25560" cap="sq">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135" name="Rectangle 6"/>
          <p:cNvSpPr>
            <a:spLocks noChangeArrowheads="1"/>
          </p:cNvSpPr>
          <p:nvPr/>
        </p:nvSpPr>
        <p:spPr bwMode="auto">
          <a:xfrm>
            <a:off x="1959730" y="546274"/>
            <a:ext cx="519755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1pPr>
            <a:lvl2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2pPr>
            <a:lvl3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3pPr>
            <a:lvl4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4pPr>
            <a:lvl5pPr>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Georgia" panose="02040502050405020303" pitchFamily="18" charset="0"/>
                <a:ea typeface="ＭＳ Ｐゴシック" panose="020B0600070205080204" pitchFamily="34" charset="-128"/>
              </a:defRPr>
            </a:lvl9pPr>
          </a:lstStyle>
          <a:p>
            <a:pPr algn="ctr" eaLnBrk="1" hangingPunct="1">
              <a:buClrTx/>
              <a:buFontTx/>
              <a:buNone/>
            </a:pPr>
            <a:r>
              <a:rPr lang="en-US" altLang="it-IT" b="1" dirty="0">
                <a:solidFill>
                  <a:srgbClr val="FFFF00"/>
                </a:solidFill>
                <a:latin typeface="Tahoma" panose="020B0604030504040204" pitchFamily="34" charset="0"/>
              </a:rPr>
              <a:t>COMUNICA</a:t>
            </a:r>
            <a:r>
              <a:rPr lang="it-IT" altLang="it-IT" b="1" dirty="0">
                <a:solidFill>
                  <a:srgbClr val="FFFF00"/>
                </a:solidFill>
                <a:latin typeface="Tahoma" panose="020B0604030504040204" pitchFamily="34" charset="0"/>
              </a:rPr>
              <a:t>R</a:t>
            </a:r>
            <a:r>
              <a:rPr lang="en-US" altLang="it-IT" b="1" dirty="0" smtClean="0">
                <a:solidFill>
                  <a:srgbClr val="FFFF00"/>
                </a:solidFill>
                <a:latin typeface="Tahoma" panose="020B0604030504040204" pitchFamily="34" charset="0"/>
              </a:rPr>
              <a:t>E: COME </a:t>
            </a:r>
            <a:r>
              <a:rPr lang="en-US" altLang="it-IT" b="1" dirty="0">
                <a:solidFill>
                  <a:srgbClr val="FFFF00"/>
                </a:solidFill>
                <a:latin typeface="Tahoma" panose="020B0604030504040204" pitchFamily="34" charset="0"/>
              </a:rPr>
              <a:t>E QUANDO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1403350" y="1533525"/>
            <a:ext cx="4441825" cy="519113"/>
          </a:xfrm>
          <a:prstGeom prst="rect">
            <a:avLst/>
          </a:prstGeom>
          <a:noFill/>
          <a:ln w="9525">
            <a:noFill/>
            <a:miter lim="800000"/>
            <a:headEnd/>
            <a:tailEnd/>
          </a:ln>
          <a:effectLst/>
        </p:spPr>
        <p:txBody>
          <a:bodyPr wrap="none">
            <a:spAutoFit/>
          </a:bodyPr>
          <a:lstStyle/>
          <a:p>
            <a:r>
              <a:rPr lang="it-IT" sz="2800" b="1">
                <a:solidFill>
                  <a:srgbClr val="0099FF"/>
                </a:solidFill>
                <a:latin typeface="Verdana" pitchFamily="34" charset="0"/>
              </a:rPr>
              <a:t>ACCOMPAGNAMENTO</a:t>
            </a:r>
          </a:p>
        </p:txBody>
      </p:sp>
      <p:sp>
        <p:nvSpPr>
          <p:cNvPr id="306179" name="Rectangle 3"/>
          <p:cNvSpPr>
            <a:spLocks noChangeArrowheads="1"/>
          </p:cNvSpPr>
          <p:nvPr/>
        </p:nvSpPr>
        <p:spPr bwMode="auto">
          <a:xfrm>
            <a:off x="1403350" y="2825750"/>
            <a:ext cx="2043113" cy="519113"/>
          </a:xfrm>
          <a:prstGeom prst="rect">
            <a:avLst/>
          </a:prstGeom>
          <a:noFill/>
          <a:ln w="9525">
            <a:noFill/>
            <a:miter lim="800000"/>
            <a:headEnd/>
            <a:tailEnd/>
          </a:ln>
          <a:effectLst/>
        </p:spPr>
        <p:txBody>
          <a:bodyPr wrap="none">
            <a:spAutoFit/>
          </a:bodyPr>
          <a:lstStyle/>
          <a:p>
            <a:r>
              <a:rPr lang="it-IT" sz="2800" b="1">
                <a:solidFill>
                  <a:srgbClr val="0099FF"/>
                </a:solidFill>
                <a:latin typeface="Verdana" pitchFamily="34" charset="0"/>
              </a:rPr>
              <a:t>ASCOLTO</a:t>
            </a:r>
          </a:p>
        </p:txBody>
      </p:sp>
      <p:sp>
        <p:nvSpPr>
          <p:cNvPr id="306180" name="Rectangle 4"/>
          <p:cNvSpPr>
            <a:spLocks noChangeArrowheads="1"/>
          </p:cNvSpPr>
          <p:nvPr/>
        </p:nvSpPr>
        <p:spPr bwMode="auto">
          <a:xfrm>
            <a:off x="1403350" y="4021138"/>
            <a:ext cx="2774950" cy="641350"/>
          </a:xfrm>
          <a:prstGeom prst="rect">
            <a:avLst/>
          </a:prstGeom>
          <a:noFill/>
          <a:ln w="9525">
            <a:noFill/>
            <a:miter lim="800000"/>
            <a:headEnd/>
            <a:tailEnd/>
          </a:ln>
          <a:effectLst/>
        </p:spPr>
        <p:txBody>
          <a:bodyPr wrap="none">
            <a:spAutoFit/>
          </a:bodyPr>
          <a:lstStyle/>
          <a:p>
            <a:r>
              <a:rPr lang="it-IT" sz="3600" b="1">
                <a:latin typeface="Verdana" pitchFamily="34" charset="0"/>
              </a:rPr>
              <a:t>RISPETTO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06180"/>
                                        </p:tgtEl>
                                        <p:attrNameLst>
                                          <p:attrName>style.visibility</p:attrName>
                                        </p:attrNameLst>
                                      </p:cBhvr>
                                      <p:to>
                                        <p:strVal val="visible"/>
                                      </p:to>
                                    </p:set>
                                    <p:anim calcmode="lin" valueType="num">
                                      <p:cBhvr>
                                        <p:cTn id="7" dur="1000" fill="hold"/>
                                        <p:tgtEl>
                                          <p:spTgt spid="306180"/>
                                        </p:tgtEl>
                                        <p:attrNameLst>
                                          <p:attrName>ppt_w</p:attrName>
                                        </p:attrNameLst>
                                      </p:cBhvr>
                                      <p:tavLst>
                                        <p:tav tm="0">
                                          <p:val>
                                            <p:strVal val="#ppt_w*0.70"/>
                                          </p:val>
                                        </p:tav>
                                        <p:tav tm="100000">
                                          <p:val>
                                            <p:strVal val="#ppt_w"/>
                                          </p:val>
                                        </p:tav>
                                      </p:tavLst>
                                    </p:anim>
                                    <p:anim calcmode="lin" valueType="num">
                                      <p:cBhvr>
                                        <p:cTn id="8" dur="1000" fill="hold"/>
                                        <p:tgtEl>
                                          <p:spTgt spid="306180"/>
                                        </p:tgtEl>
                                        <p:attrNameLst>
                                          <p:attrName>ppt_h</p:attrName>
                                        </p:attrNameLst>
                                      </p:cBhvr>
                                      <p:tavLst>
                                        <p:tav tm="0">
                                          <p:val>
                                            <p:strVal val="#ppt_h"/>
                                          </p:val>
                                        </p:tav>
                                        <p:tav tm="100000">
                                          <p:val>
                                            <p:strVal val="#ppt_h"/>
                                          </p:val>
                                        </p:tav>
                                      </p:tavLst>
                                    </p:anim>
                                    <p:animEffect transition="in" filter="fade">
                                      <p:cBhvr>
                                        <p:cTn id="9" dur="1000"/>
                                        <p:tgtEl>
                                          <p:spTgt spid="306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Oval 2"/>
          <p:cNvSpPr>
            <a:spLocks noChangeArrowheads="1"/>
          </p:cNvSpPr>
          <p:nvPr/>
        </p:nvSpPr>
        <p:spPr bwMode="auto">
          <a:xfrm>
            <a:off x="228600" y="228600"/>
            <a:ext cx="8763000" cy="1295400"/>
          </a:xfrm>
          <a:prstGeom prst="ellipse">
            <a:avLst/>
          </a:prstGeom>
          <a:noFill/>
          <a:ln w="38100">
            <a:noFill/>
            <a:round/>
            <a:headEnd/>
            <a:tailEnd/>
          </a:ln>
          <a:effectLst/>
        </p:spPr>
        <p:txBody>
          <a:bodyPr wrap="none" anchor="ctr"/>
          <a:lstStyle/>
          <a:p>
            <a:pPr algn="ctr" eaLnBrk="0" hangingPunct="0"/>
            <a:endParaRPr lang="it-IT" sz="2800" i="1">
              <a:effectLst>
                <a:outerShdw blurRad="38100" dist="38100" dir="2700000" algn="tl">
                  <a:srgbClr val="808080"/>
                </a:outerShdw>
              </a:effectLst>
            </a:endParaRPr>
          </a:p>
        </p:txBody>
      </p:sp>
      <p:sp>
        <p:nvSpPr>
          <p:cNvPr id="236547" name="Text Box 3"/>
          <p:cNvSpPr txBox="1">
            <a:spLocks noChangeArrowheads="1"/>
          </p:cNvSpPr>
          <p:nvPr/>
        </p:nvSpPr>
        <p:spPr bwMode="auto">
          <a:xfrm>
            <a:off x="609600" y="1828800"/>
            <a:ext cx="8305800" cy="4321175"/>
          </a:xfrm>
          <a:prstGeom prst="rect">
            <a:avLst/>
          </a:prstGeom>
          <a:noFill/>
          <a:ln w="9525">
            <a:noFill/>
            <a:miter lim="800000"/>
            <a:headEnd/>
            <a:tailEnd/>
          </a:ln>
          <a:effectLst/>
        </p:spPr>
        <p:txBody>
          <a:bodyPr>
            <a:spAutoFit/>
          </a:bodyPr>
          <a:lstStyle/>
          <a:p>
            <a:pPr marL="476250" indent="-476250" eaLnBrk="0" hangingPunct="0">
              <a:lnSpc>
                <a:spcPct val="110000"/>
              </a:lnSpc>
            </a:pPr>
            <a:r>
              <a:rPr lang="it-IT" sz="2800"/>
              <a:t>… in modo molto semplicistico... </a:t>
            </a:r>
          </a:p>
          <a:p>
            <a:pPr marL="476250" indent="-476250" eaLnBrk="0" hangingPunct="0">
              <a:lnSpc>
                <a:spcPct val="110000"/>
              </a:lnSpc>
            </a:pPr>
            <a:endParaRPr lang="it-IT" sz="2800"/>
          </a:p>
          <a:p>
            <a:pPr marL="476250" indent="-476250" eaLnBrk="0" hangingPunct="0">
              <a:lnSpc>
                <a:spcPct val="110000"/>
              </a:lnSpc>
            </a:pPr>
            <a:r>
              <a:rPr lang="it-IT" sz="2800" b="1">
                <a:effectLst>
                  <a:outerShdw blurRad="38100" dist="38100" dir="2700000" algn="tl">
                    <a:srgbClr val="808080"/>
                  </a:outerShdw>
                </a:effectLst>
                <a:sym typeface="Webdings" pitchFamily="18" charset="2"/>
              </a:rPr>
              <a:t></a:t>
            </a:r>
            <a:r>
              <a:rPr lang="it-IT" sz="2800" b="1"/>
              <a:t> 	non provare dolore, fisico e mentale…</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paura o ansietà...</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soddisfare i propri bisogni e i propri desideri</a:t>
            </a:r>
          </a:p>
          <a:p>
            <a:pPr marL="476250" indent="-476250" eaLnBrk="0" hangingPunct="0">
              <a:lnSpc>
                <a:spcPct val="110000"/>
              </a:lnSpc>
            </a:pPr>
            <a:r>
              <a:rPr lang="it-IT" sz="2800">
                <a:solidFill>
                  <a:srgbClr val="99CCFF"/>
                </a:solidFill>
              </a:rPr>
              <a:t>	(giocare, disegnare, chiedere, comunicare...) </a:t>
            </a:r>
            <a:r>
              <a:rPr lang="it-IT" sz="2800">
                <a:solidFill>
                  <a:srgbClr val="99CCFF"/>
                </a:solidFill>
                <a:sym typeface="Webdings" pitchFamily="18" charset="2"/>
              </a:rPr>
              <a:t></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avere una famiglia serena...</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sentirsi amato...</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sentirsi abbandonato...</a:t>
            </a:r>
          </a:p>
        </p:txBody>
      </p:sp>
      <p:sp>
        <p:nvSpPr>
          <p:cNvPr id="236548" name="Text Box 4"/>
          <p:cNvSpPr txBox="1">
            <a:spLocks noGrp="1" noChangeArrowheads="1"/>
          </p:cNvSpPr>
          <p:nvPr>
            <p:ph type="title"/>
          </p:nvPr>
        </p:nvSpPr>
        <p:spPr>
          <a:xfrm>
            <a:off x="381000" y="266700"/>
            <a:ext cx="8534400" cy="1104900"/>
          </a:xfrm>
          <a:noFill/>
          <a:ln/>
        </p:spPr>
        <p:txBody>
          <a:bodyPr lIns="92075" tIns="46038" rIns="92075" bIns="46038" anchor="b"/>
          <a:lstStyle/>
          <a:p>
            <a:r>
              <a:rPr lang="it-IT" sz="3600" b="1"/>
              <a:t>Cos’è la qualità di vita per un bambino?</a:t>
            </a:r>
            <a:endParaRPr lang="it-IT" sz="4600" b="1"/>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quasi-2"/>
          <p:cNvPicPr>
            <a:picLocks noChangeAspect="1" noChangeArrowheads="1"/>
          </p:cNvPicPr>
          <p:nvPr/>
        </p:nvPicPr>
        <p:blipFill>
          <a:blip r:embed="rId2" cstate="print"/>
          <a:srcRect/>
          <a:stretch>
            <a:fillRect/>
          </a:stretch>
        </p:blipFill>
        <p:spPr bwMode="auto">
          <a:xfrm>
            <a:off x="903288" y="663575"/>
            <a:ext cx="7316787" cy="5487988"/>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immagine_quasi-amici_25904"/>
          <p:cNvPicPr>
            <a:picLocks noChangeAspect="1" noChangeArrowheads="1"/>
          </p:cNvPicPr>
          <p:nvPr/>
        </p:nvPicPr>
        <p:blipFill>
          <a:blip r:embed="rId2" cstate="print"/>
          <a:srcRect/>
          <a:stretch>
            <a:fillRect/>
          </a:stretch>
        </p:blipFill>
        <p:spPr bwMode="auto">
          <a:xfrm>
            <a:off x="439738" y="757238"/>
            <a:ext cx="8234362" cy="5489575"/>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Oval 2"/>
          <p:cNvSpPr>
            <a:spLocks noChangeArrowheads="1"/>
          </p:cNvSpPr>
          <p:nvPr/>
        </p:nvSpPr>
        <p:spPr bwMode="auto">
          <a:xfrm>
            <a:off x="228600" y="228600"/>
            <a:ext cx="8763000" cy="1295400"/>
          </a:xfrm>
          <a:prstGeom prst="ellipse">
            <a:avLst/>
          </a:prstGeom>
          <a:noFill/>
          <a:ln w="38100">
            <a:noFill/>
            <a:round/>
            <a:headEnd/>
            <a:tailEnd/>
          </a:ln>
          <a:effectLst/>
        </p:spPr>
        <p:txBody>
          <a:bodyPr wrap="none" anchor="ctr"/>
          <a:lstStyle/>
          <a:p>
            <a:pPr algn="ctr" eaLnBrk="0" hangingPunct="0"/>
            <a:endParaRPr lang="it-IT" sz="2800" i="1">
              <a:effectLst>
                <a:outerShdw blurRad="38100" dist="38100" dir="2700000" algn="tl">
                  <a:srgbClr val="808080"/>
                </a:outerShdw>
              </a:effectLst>
            </a:endParaRPr>
          </a:p>
        </p:txBody>
      </p:sp>
      <p:sp>
        <p:nvSpPr>
          <p:cNvPr id="239619" name="Text Box 3"/>
          <p:cNvSpPr txBox="1">
            <a:spLocks noChangeArrowheads="1"/>
          </p:cNvSpPr>
          <p:nvPr/>
        </p:nvSpPr>
        <p:spPr bwMode="auto">
          <a:xfrm>
            <a:off x="609600" y="1828800"/>
            <a:ext cx="8305800" cy="4321175"/>
          </a:xfrm>
          <a:prstGeom prst="rect">
            <a:avLst/>
          </a:prstGeom>
          <a:noFill/>
          <a:ln w="9525">
            <a:noFill/>
            <a:miter lim="800000"/>
            <a:headEnd/>
            <a:tailEnd/>
          </a:ln>
          <a:effectLst/>
        </p:spPr>
        <p:txBody>
          <a:bodyPr>
            <a:spAutoFit/>
          </a:bodyPr>
          <a:lstStyle/>
          <a:p>
            <a:pPr marL="476250" indent="-476250" eaLnBrk="0" hangingPunct="0">
              <a:lnSpc>
                <a:spcPct val="110000"/>
              </a:lnSpc>
            </a:pPr>
            <a:r>
              <a:rPr lang="it-IT" sz="2800"/>
              <a:t>… in modo molto semplicistico... </a:t>
            </a:r>
          </a:p>
          <a:p>
            <a:pPr marL="476250" indent="-476250" eaLnBrk="0" hangingPunct="0">
              <a:lnSpc>
                <a:spcPct val="110000"/>
              </a:lnSpc>
            </a:pPr>
            <a:endParaRPr lang="it-IT" sz="2800"/>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dolore, fisico e mentale…</a:t>
            </a:r>
          </a:p>
          <a:p>
            <a:pPr marL="476250" indent="-476250" eaLnBrk="0" hangingPunct="0">
              <a:lnSpc>
                <a:spcPct val="110000"/>
              </a:lnSpc>
            </a:pPr>
            <a:r>
              <a:rPr lang="it-IT" sz="2800" b="1">
                <a:effectLst>
                  <a:outerShdw blurRad="38100" dist="38100" dir="2700000" algn="tl">
                    <a:srgbClr val="808080"/>
                  </a:outerShdw>
                </a:effectLst>
                <a:sym typeface="Webdings" pitchFamily="18" charset="2"/>
              </a:rPr>
              <a:t></a:t>
            </a:r>
            <a:r>
              <a:rPr lang="it-IT" sz="2800" b="1"/>
              <a:t> 	non provare paura o ansietà...</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soddisfare i propri bisogni e i propri desideri</a:t>
            </a:r>
          </a:p>
          <a:p>
            <a:pPr marL="476250" indent="-476250" eaLnBrk="0" hangingPunct="0">
              <a:lnSpc>
                <a:spcPct val="110000"/>
              </a:lnSpc>
            </a:pPr>
            <a:r>
              <a:rPr lang="it-IT" sz="2800">
                <a:solidFill>
                  <a:srgbClr val="99CCFF"/>
                </a:solidFill>
              </a:rPr>
              <a:t>	(giocare, disegnare, chiedere, comunicare...) </a:t>
            </a:r>
            <a:r>
              <a:rPr lang="it-IT" sz="2800">
                <a:solidFill>
                  <a:srgbClr val="99CCFF"/>
                </a:solidFill>
                <a:sym typeface="Webdings" pitchFamily="18" charset="2"/>
              </a:rPr>
              <a:t></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avere una famiglia serena...</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sentirsi amato...</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sentirsi abbandonato...</a:t>
            </a:r>
          </a:p>
        </p:txBody>
      </p:sp>
      <p:sp>
        <p:nvSpPr>
          <p:cNvPr id="239620" name="Text Box 4"/>
          <p:cNvSpPr txBox="1">
            <a:spLocks noGrp="1" noChangeArrowheads="1"/>
          </p:cNvSpPr>
          <p:nvPr>
            <p:ph type="title"/>
          </p:nvPr>
        </p:nvSpPr>
        <p:spPr>
          <a:xfrm>
            <a:off x="381000" y="266700"/>
            <a:ext cx="8534400" cy="1104900"/>
          </a:xfrm>
          <a:noFill/>
          <a:ln/>
        </p:spPr>
        <p:txBody>
          <a:bodyPr lIns="92075" tIns="46038" rIns="92075" bIns="46038" anchor="b"/>
          <a:lstStyle/>
          <a:p>
            <a:r>
              <a:rPr lang="it-IT" sz="3600" b="1"/>
              <a:t>Cos’è la qualità di vita per un bambino?</a:t>
            </a:r>
            <a:endParaRPr lang="it-IT" sz="4600" b="1"/>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685800" y="1628775"/>
            <a:ext cx="7772400" cy="1971675"/>
          </a:xfrm>
        </p:spPr>
        <p:txBody>
          <a:bodyPr/>
          <a:lstStyle/>
          <a:p>
            <a:pPr>
              <a:lnSpc>
                <a:spcPct val="135000"/>
              </a:lnSpc>
            </a:pPr>
            <a:r>
              <a:rPr lang="it-IT" sz="4000" b="1">
                <a:solidFill>
                  <a:schemeClr val="tx1"/>
                </a:solidFill>
                <a:latin typeface="Comic Sans MS" pitchFamily="66" charset="0"/>
              </a:rPr>
              <a:t>Io non voglio morire</a:t>
            </a:r>
            <a:br>
              <a:rPr lang="it-IT" sz="4000" b="1">
                <a:solidFill>
                  <a:schemeClr val="tx1"/>
                </a:solidFill>
                <a:latin typeface="Comic Sans MS" pitchFamily="66" charset="0"/>
              </a:rPr>
            </a:br>
            <a:r>
              <a:rPr lang="it-IT" sz="4000" b="1">
                <a:solidFill>
                  <a:schemeClr val="tx1"/>
                </a:solidFill>
                <a:latin typeface="Comic Sans MS" pitchFamily="66" charset="0"/>
              </a:rPr>
              <a:t>ma ho paura di vivere</a:t>
            </a:r>
          </a:p>
        </p:txBody>
      </p:sp>
      <p:sp>
        <p:nvSpPr>
          <p:cNvPr id="240643" name="Rectangle 3"/>
          <p:cNvSpPr>
            <a:spLocks noGrp="1" noChangeArrowheads="1"/>
          </p:cNvSpPr>
          <p:nvPr>
            <p:ph type="subTitle" idx="1"/>
          </p:nvPr>
        </p:nvSpPr>
        <p:spPr>
          <a:xfrm>
            <a:off x="4716463" y="4724400"/>
            <a:ext cx="3055937" cy="914400"/>
          </a:xfrm>
        </p:spPr>
        <p:txBody>
          <a:bodyPr/>
          <a:lstStyle/>
          <a:p>
            <a:pPr algn="r"/>
            <a:r>
              <a:rPr lang="it-IT" b="1" i="1">
                <a:latin typeface="Comic Sans MS" pitchFamily="66" charset="0"/>
              </a:rPr>
              <a:t>Edoardo, 7a</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Oval 2"/>
          <p:cNvSpPr>
            <a:spLocks noChangeArrowheads="1"/>
          </p:cNvSpPr>
          <p:nvPr/>
        </p:nvSpPr>
        <p:spPr bwMode="auto">
          <a:xfrm>
            <a:off x="228600" y="228600"/>
            <a:ext cx="8763000" cy="1295400"/>
          </a:xfrm>
          <a:prstGeom prst="ellipse">
            <a:avLst/>
          </a:prstGeom>
          <a:noFill/>
          <a:ln w="38100">
            <a:noFill/>
            <a:round/>
            <a:headEnd/>
            <a:tailEnd/>
          </a:ln>
          <a:effectLst/>
        </p:spPr>
        <p:txBody>
          <a:bodyPr wrap="none" anchor="ctr"/>
          <a:lstStyle/>
          <a:p>
            <a:pPr algn="ctr" eaLnBrk="0" hangingPunct="0"/>
            <a:endParaRPr lang="it-IT" sz="2800" i="1">
              <a:effectLst>
                <a:outerShdw blurRad="38100" dist="38100" dir="2700000" algn="tl">
                  <a:srgbClr val="808080"/>
                </a:outerShdw>
              </a:effectLst>
            </a:endParaRPr>
          </a:p>
        </p:txBody>
      </p:sp>
      <p:sp>
        <p:nvSpPr>
          <p:cNvPr id="241667" name="Text Box 3"/>
          <p:cNvSpPr txBox="1">
            <a:spLocks noChangeArrowheads="1"/>
          </p:cNvSpPr>
          <p:nvPr/>
        </p:nvSpPr>
        <p:spPr bwMode="auto">
          <a:xfrm>
            <a:off x="609600" y="1828800"/>
            <a:ext cx="8305800" cy="4321175"/>
          </a:xfrm>
          <a:prstGeom prst="rect">
            <a:avLst/>
          </a:prstGeom>
          <a:noFill/>
          <a:ln w="9525">
            <a:noFill/>
            <a:miter lim="800000"/>
            <a:headEnd/>
            <a:tailEnd/>
          </a:ln>
          <a:effectLst/>
        </p:spPr>
        <p:txBody>
          <a:bodyPr>
            <a:spAutoFit/>
          </a:bodyPr>
          <a:lstStyle/>
          <a:p>
            <a:pPr marL="476250" indent="-476250" eaLnBrk="0" hangingPunct="0">
              <a:lnSpc>
                <a:spcPct val="110000"/>
              </a:lnSpc>
            </a:pPr>
            <a:r>
              <a:rPr lang="it-IT" sz="2800"/>
              <a:t>… in modo molto semplicistico... </a:t>
            </a:r>
          </a:p>
          <a:p>
            <a:pPr marL="476250" indent="-476250" eaLnBrk="0" hangingPunct="0">
              <a:lnSpc>
                <a:spcPct val="110000"/>
              </a:lnSpc>
            </a:pPr>
            <a:endParaRPr lang="it-IT" sz="2800"/>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dolore, fisico e mentale…</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paura o ansietà...</a:t>
            </a:r>
          </a:p>
          <a:p>
            <a:pPr marL="476250" indent="-476250" eaLnBrk="0" hangingPunct="0">
              <a:lnSpc>
                <a:spcPct val="110000"/>
              </a:lnSpc>
            </a:pPr>
            <a:r>
              <a:rPr lang="it-IT" sz="2800" b="1">
                <a:effectLst>
                  <a:outerShdw blurRad="38100" dist="38100" dir="2700000" algn="tl">
                    <a:srgbClr val="808080"/>
                  </a:outerShdw>
                </a:effectLst>
                <a:sym typeface="Webdings" pitchFamily="18" charset="2"/>
              </a:rPr>
              <a:t></a:t>
            </a:r>
            <a:r>
              <a:rPr lang="it-IT" sz="2800" b="1"/>
              <a:t> 	soddisfare i propri bisogni e i propri desideri</a:t>
            </a:r>
          </a:p>
          <a:p>
            <a:pPr marL="476250" indent="-476250" eaLnBrk="0" hangingPunct="0">
              <a:lnSpc>
                <a:spcPct val="110000"/>
              </a:lnSpc>
            </a:pPr>
            <a:r>
              <a:rPr lang="it-IT" sz="2800" b="1"/>
              <a:t>	(giocare, disegnare, chiedere, comunicare...) </a:t>
            </a:r>
            <a:r>
              <a:rPr lang="it-IT" sz="2800" b="1">
                <a:sym typeface="Webdings" pitchFamily="18" charset="2"/>
              </a:rPr>
              <a:t></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avere una famiglia serena...</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sentirsi amato...</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sentirsi abbandonato...</a:t>
            </a:r>
          </a:p>
        </p:txBody>
      </p:sp>
      <p:sp>
        <p:nvSpPr>
          <p:cNvPr id="241668" name="Text Box 4"/>
          <p:cNvSpPr txBox="1">
            <a:spLocks noGrp="1" noChangeArrowheads="1"/>
          </p:cNvSpPr>
          <p:nvPr>
            <p:ph type="title"/>
          </p:nvPr>
        </p:nvSpPr>
        <p:spPr>
          <a:xfrm>
            <a:off x="381000" y="266700"/>
            <a:ext cx="8534400" cy="1104900"/>
          </a:xfrm>
          <a:noFill/>
          <a:ln/>
        </p:spPr>
        <p:txBody>
          <a:bodyPr lIns="92075" tIns="46038" rIns="92075" bIns="46038" anchor="b"/>
          <a:lstStyle/>
          <a:p>
            <a:r>
              <a:rPr lang="it-IT" sz="3600" b="1"/>
              <a:t>Cos’è la qualità di vita per un bambino?</a:t>
            </a:r>
            <a:endParaRPr lang="it-IT" sz="46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vol 6-1"/>
          <p:cNvPicPr>
            <a:picLocks noChangeAspect="1" noChangeArrowheads="1"/>
          </p:cNvPicPr>
          <p:nvPr/>
        </p:nvPicPr>
        <p:blipFill>
          <a:blip r:embed="rId2" cstate="print"/>
          <a:srcRect/>
          <a:stretch>
            <a:fillRect/>
          </a:stretch>
        </p:blipFill>
        <p:spPr bwMode="auto">
          <a:xfrm>
            <a:off x="936625" y="246063"/>
            <a:ext cx="7262813" cy="6262687"/>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722313" y="1737638"/>
            <a:ext cx="7772400" cy="1500187"/>
          </a:xfrm>
        </p:spPr>
        <p:txBody>
          <a:bodyPr/>
          <a:lstStyle/>
          <a:p>
            <a:pPr>
              <a:lnSpc>
                <a:spcPct val="150000"/>
              </a:lnSpc>
            </a:pPr>
            <a:r>
              <a:rPr lang="it-IT" sz="3200" b="1" dirty="0" smtClean="0">
                <a:latin typeface="Georgia" pitchFamily="18" charset="0"/>
              </a:rPr>
              <a:t>Chi è veramente l’eroe nella cura di un bambino malato?</a:t>
            </a:r>
            <a:endParaRPr lang="it-IT" sz="3200" b="1" dirty="0">
              <a:latin typeface="Georgia"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Oval 2"/>
          <p:cNvSpPr>
            <a:spLocks noChangeArrowheads="1"/>
          </p:cNvSpPr>
          <p:nvPr/>
        </p:nvSpPr>
        <p:spPr bwMode="auto">
          <a:xfrm>
            <a:off x="228600" y="228600"/>
            <a:ext cx="8763000" cy="1295400"/>
          </a:xfrm>
          <a:prstGeom prst="ellipse">
            <a:avLst/>
          </a:prstGeom>
          <a:noFill/>
          <a:ln w="38100">
            <a:noFill/>
            <a:round/>
            <a:headEnd/>
            <a:tailEnd/>
          </a:ln>
          <a:effectLst/>
        </p:spPr>
        <p:txBody>
          <a:bodyPr wrap="none" anchor="ctr"/>
          <a:lstStyle/>
          <a:p>
            <a:pPr algn="ctr" eaLnBrk="0" hangingPunct="0"/>
            <a:endParaRPr lang="it-IT" sz="2800" i="1">
              <a:effectLst>
                <a:outerShdw blurRad="38100" dist="38100" dir="2700000" algn="tl">
                  <a:srgbClr val="808080"/>
                </a:outerShdw>
              </a:effectLst>
            </a:endParaRPr>
          </a:p>
        </p:txBody>
      </p:sp>
      <p:sp>
        <p:nvSpPr>
          <p:cNvPr id="250883" name="Text Box 3"/>
          <p:cNvSpPr txBox="1">
            <a:spLocks noChangeArrowheads="1"/>
          </p:cNvSpPr>
          <p:nvPr/>
        </p:nvSpPr>
        <p:spPr bwMode="auto">
          <a:xfrm>
            <a:off x="609600" y="1828800"/>
            <a:ext cx="8305800" cy="4321175"/>
          </a:xfrm>
          <a:prstGeom prst="rect">
            <a:avLst/>
          </a:prstGeom>
          <a:noFill/>
          <a:ln w="9525">
            <a:noFill/>
            <a:miter lim="800000"/>
            <a:headEnd/>
            <a:tailEnd/>
          </a:ln>
          <a:effectLst/>
        </p:spPr>
        <p:txBody>
          <a:bodyPr>
            <a:spAutoFit/>
          </a:bodyPr>
          <a:lstStyle/>
          <a:p>
            <a:pPr marL="476250" indent="-476250" eaLnBrk="0" hangingPunct="0">
              <a:lnSpc>
                <a:spcPct val="110000"/>
              </a:lnSpc>
            </a:pPr>
            <a:r>
              <a:rPr lang="it-IT" sz="2800"/>
              <a:t>… in modo molto semplicistico... </a:t>
            </a:r>
          </a:p>
          <a:p>
            <a:pPr marL="476250" indent="-476250" eaLnBrk="0" hangingPunct="0">
              <a:lnSpc>
                <a:spcPct val="110000"/>
              </a:lnSpc>
            </a:pPr>
            <a:endParaRPr lang="it-IT" sz="2800"/>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dolore, fisico e mentale…</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paura o ansietà...</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soddisfare i propri bisogni e i propri desideri</a:t>
            </a:r>
          </a:p>
          <a:p>
            <a:pPr marL="476250" indent="-476250" eaLnBrk="0" hangingPunct="0">
              <a:lnSpc>
                <a:spcPct val="110000"/>
              </a:lnSpc>
            </a:pPr>
            <a:r>
              <a:rPr lang="it-IT" sz="2800">
                <a:solidFill>
                  <a:srgbClr val="99CCFF"/>
                </a:solidFill>
              </a:rPr>
              <a:t>	(giocare, disegnare, chiedere, comunicare...) </a:t>
            </a:r>
            <a:r>
              <a:rPr lang="it-IT" sz="2800">
                <a:solidFill>
                  <a:srgbClr val="99CCFF"/>
                </a:solidFill>
                <a:sym typeface="Webdings" pitchFamily="18" charset="2"/>
              </a:rPr>
              <a:t></a:t>
            </a:r>
          </a:p>
          <a:p>
            <a:pPr marL="476250" indent="-476250" eaLnBrk="0" hangingPunct="0">
              <a:lnSpc>
                <a:spcPct val="110000"/>
              </a:lnSpc>
            </a:pPr>
            <a:r>
              <a:rPr lang="it-IT" sz="2800" b="1">
                <a:effectLst>
                  <a:outerShdw blurRad="38100" dist="38100" dir="2700000" algn="tl">
                    <a:srgbClr val="808080"/>
                  </a:outerShdw>
                </a:effectLst>
                <a:sym typeface="Webdings" pitchFamily="18" charset="2"/>
              </a:rPr>
              <a:t></a:t>
            </a:r>
            <a:r>
              <a:rPr lang="it-IT" sz="2800" b="1"/>
              <a:t> 	avere una famiglia serena...</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sentirsi amato...</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sentirsi abbandonato...</a:t>
            </a:r>
          </a:p>
        </p:txBody>
      </p:sp>
      <p:sp>
        <p:nvSpPr>
          <p:cNvPr id="250884" name="Text Box 4"/>
          <p:cNvSpPr txBox="1">
            <a:spLocks noGrp="1" noChangeArrowheads="1"/>
          </p:cNvSpPr>
          <p:nvPr>
            <p:ph type="title"/>
          </p:nvPr>
        </p:nvSpPr>
        <p:spPr>
          <a:xfrm>
            <a:off x="381000" y="266700"/>
            <a:ext cx="8534400" cy="1104900"/>
          </a:xfrm>
          <a:noFill/>
          <a:ln/>
        </p:spPr>
        <p:txBody>
          <a:bodyPr lIns="92075" tIns="46038" rIns="92075" bIns="46038" anchor="b"/>
          <a:lstStyle/>
          <a:p>
            <a:r>
              <a:rPr lang="it-IT" sz="3600" b="1"/>
              <a:t>Cos’è la qualità di vita per un bambino?</a:t>
            </a:r>
            <a:endParaRPr lang="it-IT" sz="4600" b="1"/>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p:nvPr>
        </p:nvSpPr>
        <p:spPr>
          <a:xfrm>
            <a:off x="456480" y="821803"/>
            <a:ext cx="8229600" cy="5319002"/>
          </a:xfrm>
          <a:ln/>
        </p:spPr>
        <p:txBody>
          <a:bodyPr tIns="32002" anchor="t"/>
          <a:lstStyle/>
          <a:p>
            <a:pPr algn="just">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Ciao mamma,</a:t>
            </a:r>
          </a:p>
          <a:p>
            <a:pPr algn="just">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dopo tanti anni, non ti ho mai ringraziato per essermi stato vicino nei giorni bui e dolorosi della mia malattia, per avermi incoraggiato e sostenuto ad andare avanti, ad affrontare con grinta e determinazione, che solo tu avevi in quel periodo, i lunghi mesi in ospedale.</a:t>
            </a:r>
          </a:p>
          <a:p>
            <a:pPr algn="just">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Voglio ringraziarti perché la tua costante presenza mi ha sempre tranquillizzato e ha fatto passare la paura che avevo di morire; avevo solo 7 anni ma il dolore che ho provato mi aveva tanto spaventato, a tal punto da chiederti tra le lacrime: “mamma ma sto per morire?”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p:nvPr>
        </p:nvSpPr>
        <p:spPr>
          <a:xfrm>
            <a:off x="456480" y="671332"/>
            <a:ext cx="8229600" cy="5469473"/>
          </a:xfrm>
          <a:ln/>
        </p:spPr>
        <p:txBody>
          <a:bodyPr tIns="32002" anchor="t"/>
          <a:lstStyle/>
          <a:p>
            <a:pPr algn="just">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Voglio ringraziarti perché hai reso le mie giornate in ospedale il più “normale” possibile: ti rivedo sul tavolo della camera con il tuo </a:t>
            </a:r>
            <a:r>
              <a:rPr lang="it-IT" sz="2800" dirty="0" err="1">
                <a:solidFill>
                  <a:schemeClr val="bg1"/>
                </a:solidFill>
                <a:latin typeface="Georgia" pitchFamily="16" charset="0"/>
              </a:rPr>
              <a:t>pc</a:t>
            </a:r>
            <a:r>
              <a:rPr lang="it-IT" sz="2800" dirty="0">
                <a:solidFill>
                  <a:schemeClr val="bg1"/>
                </a:solidFill>
                <a:latin typeface="Georgia" pitchFamily="16" charset="0"/>
              </a:rPr>
              <a:t> e tutte le tue scartoffie, che mi sgridavi se non facevo un po’ di </a:t>
            </a:r>
            <a:r>
              <a:rPr lang="it-IT" sz="2800" dirty="0" err="1">
                <a:solidFill>
                  <a:schemeClr val="bg1"/>
                </a:solidFill>
                <a:latin typeface="Georgia" pitchFamily="16" charset="0"/>
              </a:rPr>
              <a:t>compiti…</a:t>
            </a:r>
            <a:r>
              <a:rPr lang="it-IT" sz="2800" dirty="0">
                <a:solidFill>
                  <a:schemeClr val="bg1"/>
                </a:solidFill>
                <a:latin typeface="Georgia" pitchFamily="16" charset="0"/>
              </a:rPr>
              <a:t> tu che sei riuscita, nonostante tutto, a lavorare, sei stata un esempio per me, sei stata la forza alla quale attingere per continuare a sopportare tutto, per non demoralizzarmi </a:t>
            </a:r>
            <a:r>
              <a:rPr lang="it-IT" sz="2800" b="1" dirty="0">
                <a:latin typeface="Georgia" pitchFamily="16" charset="0"/>
              </a:rPr>
              <a:t>nei giorni della chemioterapia, dei prelievi di midollo e rachicentesi dolorosissime</a:t>
            </a:r>
            <a:r>
              <a:rPr lang="it-IT" sz="2800" dirty="0">
                <a:solidFill>
                  <a:schemeClr val="bg1"/>
                </a:solidFill>
                <a:latin typeface="Georgia" pitchFamily="16" charset="0"/>
              </a:rPr>
              <a:t> e sento ancora nelle orecchie: “dai Massimo che dopo andiamo su al comitato a ritirare un bel regalo”, “dai Massimo che dopo questa ce ne sarà una in meno da fare per vincere la </a:t>
            </a:r>
            <a:r>
              <a:rPr lang="it-IT" sz="2800" dirty="0" err="1">
                <a:solidFill>
                  <a:schemeClr val="bg1"/>
                </a:solidFill>
                <a:latin typeface="Georgia" pitchFamily="16" charset="0"/>
              </a:rPr>
              <a:t>guerra…</a:t>
            </a:r>
            <a:r>
              <a:rPr lang="it-IT" sz="2800" dirty="0">
                <a:solidFill>
                  <a:schemeClr val="bg1"/>
                </a:solidFill>
                <a:latin typeface="Georgia" pitchFamily="16"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p:nvPr>
        </p:nvSpPr>
        <p:spPr>
          <a:xfrm>
            <a:off x="456480" y="578734"/>
            <a:ext cx="8229600" cy="5706319"/>
          </a:xfrm>
          <a:ln/>
        </p:spPr>
        <p:txBody>
          <a:bodyPr tIns="44738" anchor="t"/>
          <a:lstStyle/>
          <a:p>
            <a:pPr algn="just">
              <a:lnSpc>
                <a:spcPct val="86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Voglio ringraziarti mamma, dal profondo del mio cuore, perché è anche grazie a te se ho potuto diventare quello che sono adesso, un ragazzo deciso e determinato, che sa quello che vuole dalla vita, che ama la vita,  quella vita che per poco ho avuto paura di perdere, ma che tu con la tua forza hai tenuto stretta a te per non lasciarmi andare via.</a:t>
            </a:r>
          </a:p>
          <a:p>
            <a:pPr algn="just">
              <a:lnSpc>
                <a:spcPct val="86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Grazie mamma, sei stata  una “roccia”, proprio tu, la più magrolina della famiglia, </a:t>
            </a:r>
            <a:r>
              <a:rPr lang="it-IT" sz="2800" b="1" dirty="0">
                <a:latin typeface="Georgia" pitchFamily="16" charset="0"/>
              </a:rPr>
              <a:t>hai saputo prendere in mano la tua e la mia  vita in quei momenti che sono stati molto dolorosi anche per te</a:t>
            </a:r>
            <a:r>
              <a:rPr lang="it-IT" sz="2800" dirty="0">
                <a:solidFill>
                  <a:schemeClr val="bg1"/>
                </a:solidFill>
                <a:latin typeface="Georgia" pitchFamily="16" charset="0"/>
              </a:rPr>
              <a:t>, non ti sei mai fatta vedere piangere da me, ma io ti sentivo la sera, quando tu pensavi che stessi già dormendo, sentivo la tua disperazione.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456480" y="497711"/>
            <a:ext cx="8229600" cy="5674778"/>
          </a:xfrm>
          <a:ln/>
        </p:spPr>
        <p:txBody>
          <a:bodyPr tIns="32002" anchor="t"/>
          <a:lstStyle/>
          <a:p>
            <a:pPr algn="just">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Grazie mamma per aver parlato con il Buon Dio, sono sicuro che è anche merito tuo se mi ha dato la possibilità di continuare il mio cammino su questa terra; chissà quante gliene avrai dette, tu che gridi sempre per tutto, avrai sicuramente gridato anche con </a:t>
            </a:r>
            <a:r>
              <a:rPr lang="it-IT" sz="2800" dirty="0" err="1">
                <a:solidFill>
                  <a:schemeClr val="bg1"/>
                </a:solidFill>
                <a:latin typeface="Georgia" pitchFamily="16" charset="0"/>
              </a:rPr>
              <a:t>Lui…</a:t>
            </a:r>
            <a:r>
              <a:rPr lang="it-IT" sz="2800" dirty="0">
                <a:solidFill>
                  <a:schemeClr val="bg1"/>
                </a:solidFill>
                <a:latin typeface="Georgia" pitchFamily="16" charset="0"/>
              </a:rPr>
              <a:t> e forse si è talmente spaventato da ascoltarti con attenzione, da ascoltare il tuo pianto disperato.</a:t>
            </a:r>
          </a:p>
          <a:p>
            <a:pPr algn="just">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endParaRPr lang="it-IT" sz="2800" dirty="0">
              <a:solidFill>
                <a:schemeClr val="bg1"/>
              </a:solidFill>
              <a:latin typeface="Georgia" pitchFamily="16" charset="0"/>
            </a:endParaRPr>
          </a:p>
          <a:p>
            <a:pPr algn="just">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Ti voglio bene mamma.</a:t>
            </a:r>
          </a:p>
          <a:p>
            <a:pPr>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endParaRPr lang="it-IT" sz="2800" dirty="0">
              <a:solidFill>
                <a:schemeClr val="bg1"/>
              </a:solidFill>
              <a:latin typeface="Georgia" pitchFamily="16" charset="0"/>
            </a:endParaRPr>
          </a:p>
          <a:p>
            <a:pPr>
              <a:lnSpc>
                <a:spcPct val="90000"/>
              </a:lnSpc>
              <a:spcAft>
                <a:spcPts val="1293"/>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pPr>
            <a:r>
              <a:rPr lang="it-IT" sz="2800" dirty="0">
                <a:solidFill>
                  <a:schemeClr val="bg1"/>
                </a:solidFill>
                <a:latin typeface="Georgia" pitchFamily="16" charset="0"/>
              </a:rPr>
              <a:t>07.05.2012			    Massimo </a:t>
            </a:r>
            <a:r>
              <a:rPr lang="it-IT" sz="2800" dirty="0" err="1">
                <a:solidFill>
                  <a:schemeClr val="bg1"/>
                </a:solidFill>
                <a:latin typeface="Georgia" pitchFamily="16" charset="0"/>
              </a:rPr>
              <a:t>Doardo</a:t>
            </a:r>
            <a:r>
              <a:rPr lang="it-IT" sz="2800" dirty="0">
                <a:solidFill>
                  <a:schemeClr val="bg1"/>
                </a:solidFill>
                <a:latin typeface="Georgia" pitchFamily="16" charset="0"/>
              </a:rPr>
              <a:t> (19 </a:t>
            </a:r>
            <a:r>
              <a:rPr lang="it-IT" sz="2800" dirty="0" err="1">
                <a:solidFill>
                  <a:schemeClr val="bg1"/>
                </a:solidFill>
                <a:latin typeface="Georgia" pitchFamily="16" charset="0"/>
              </a:rPr>
              <a:t>aa</a:t>
            </a:r>
            <a:r>
              <a:rPr lang="it-IT" sz="2800" dirty="0">
                <a:solidFill>
                  <a:schemeClr val="bg1"/>
                </a:solidFill>
                <a:latin typeface="Georgia" pitchFamily="16"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Oval 2"/>
          <p:cNvSpPr>
            <a:spLocks noChangeArrowheads="1"/>
          </p:cNvSpPr>
          <p:nvPr/>
        </p:nvSpPr>
        <p:spPr bwMode="auto">
          <a:xfrm>
            <a:off x="228600" y="228600"/>
            <a:ext cx="8763000" cy="1295400"/>
          </a:xfrm>
          <a:prstGeom prst="ellipse">
            <a:avLst/>
          </a:prstGeom>
          <a:noFill/>
          <a:ln w="38100">
            <a:noFill/>
            <a:round/>
            <a:headEnd/>
            <a:tailEnd/>
          </a:ln>
          <a:effectLst/>
        </p:spPr>
        <p:txBody>
          <a:bodyPr wrap="none" anchor="ctr"/>
          <a:lstStyle/>
          <a:p>
            <a:pPr algn="ctr" eaLnBrk="0" hangingPunct="0"/>
            <a:endParaRPr lang="it-IT" sz="2800" i="1">
              <a:effectLst>
                <a:outerShdw blurRad="38100" dist="38100" dir="2700000" algn="tl">
                  <a:srgbClr val="808080"/>
                </a:outerShdw>
              </a:effectLst>
            </a:endParaRPr>
          </a:p>
        </p:txBody>
      </p:sp>
      <p:sp>
        <p:nvSpPr>
          <p:cNvPr id="260099" name="Text Box 3"/>
          <p:cNvSpPr txBox="1">
            <a:spLocks noChangeArrowheads="1"/>
          </p:cNvSpPr>
          <p:nvPr/>
        </p:nvSpPr>
        <p:spPr bwMode="auto">
          <a:xfrm>
            <a:off x="609600" y="1828800"/>
            <a:ext cx="8305800" cy="4321175"/>
          </a:xfrm>
          <a:prstGeom prst="rect">
            <a:avLst/>
          </a:prstGeom>
          <a:noFill/>
          <a:ln w="9525">
            <a:noFill/>
            <a:miter lim="800000"/>
            <a:headEnd/>
            <a:tailEnd/>
          </a:ln>
          <a:effectLst/>
        </p:spPr>
        <p:txBody>
          <a:bodyPr>
            <a:spAutoFit/>
          </a:bodyPr>
          <a:lstStyle/>
          <a:p>
            <a:pPr marL="476250" indent="-476250" eaLnBrk="0" hangingPunct="0">
              <a:lnSpc>
                <a:spcPct val="110000"/>
              </a:lnSpc>
            </a:pPr>
            <a:r>
              <a:rPr lang="it-IT" sz="2800"/>
              <a:t>… in modo molto semplicistico... </a:t>
            </a:r>
          </a:p>
          <a:p>
            <a:pPr marL="476250" indent="-476250" eaLnBrk="0" hangingPunct="0">
              <a:lnSpc>
                <a:spcPct val="110000"/>
              </a:lnSpc>
            </a:pPr>
            <a:endParaRPr lang="it-IT" sz="2800"/>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dolore, fisico e mentale…</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paura o ansietà...</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soddisfare i propri bisogni e i propri desideri</a:t>
            </a:r>
          </a:p>
          <a:p>
            <a:pPr marL="476250" indent="-476250" eaLnBrk="0" hangingPunct="0">
              <a:lnSpc>
                <a:spcPct val="110000"/>
              </a:lnSpc>
            </a:pPr>
            <a:r>
              <a:rPr lang="it-IT" sz="2800">
                <a:solidFill>
                  <a:srgbClr val="99CCFF"/>
                </a:solidFill>
              </a:rPr>
              <a:t>	(giocare, disegnare, chiedere, comunicare...) </a:t>
            </a:r>
            <a:r>
              <a:rPr lang="it-IT" sz="2800">
                <a:solidFill>
                  <a:srgbClr val="99CCFF"/>
                </a:solidFill>
                <a:sym typeface="Webdings" pitchFamily="18" charset="2"/>
              </a:rPr>
              <a:t></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avere una famiglia serena...</a:t>
            </a:r>
          </a:p>
          <a:p>
            <a:pPr marL="476250" indent="-476250" eaLnBrk="0" hangingPunct="0">
              <a:lnSpc>
                <a:spcPct val="110000"/>
              </a:lnSpc>
            </a:pPr>
            <a:r>
              <a:rPr lang="it-IT" sz="2800" b="1">
                <a:effectLst>
                  <a:outerShdw blurRad="38100" dist="38100" dir="2700000" algn="tl">
                    <a:srgbClr val="808080"/>
                  </a:outerShdw>
                </a:effectLst>
                <a:sym typeface="Webdings" pitchFamily="18" charset="2"/>
              </a:rPr>
              <a:t></a:t>
            </a:r>
            <a:r>
              <a:rPr lang="it-IT" sz="2800" b="1"/>
              <a:t> 	sentirsi amato...</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sentirsi abbandonato...</a:t>
            </a:r>
          </a:p>
        </p:txBody>
      </p:sp>
      <p:sp>
        <p:nvSpPr>
          <p:cNvPr id="260100" name="Text Box 4"/>
          <p:cNvSpPr txBox="1">
            <a:spLocks noGrp="1" noChangeArrowheads="1"/>
          </p:cNvSpPr>
          <p:nvPr>
            <p:ph type="title"/>
          </p:nvPr>
        </p:nvSpPr>
        <p:spPr>
          <a:xfrm>
            <a:off x="381000" y="266700"/>
            <a:ext cx="8534400" cy="1104900"/>
          </a:xfrm>
          <a:noFill/>
          <a:ln/>
        </p:spPr>
        <p:txBody>
          <a:bodyPr lIns="92075" tIns="46038" rIns="92075" bIns="46038" anchor="b"/>
          <a:lstStyle/>
          <a:p>
            <a:r>
              <a:rPr lang="it-IT" sz="3600" b="1"/>
              <a:t>Cos’è la qualità di vita per un bambino?</a:t>
            </a:r>
            <a:endParaRPr lang="it-IT" sz="4600" b="1"/>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2052638" y="85725"/>
            <a:ext cx="5038725" cy="611188"/>
          </a:xfrm>
          <a:prstGeom prst="rect">
            <a:avLst/>
          </a:prstGeom>
          <a:noFill/>
          <a:ln w="9525">
            <a:noFill/>
            <a:miter lim="800000"/>
            <a:headEnd/>
            <a:tailEnd/>
          </a:ln>
          <a:effectLst/>
        </p:spPr>
        <p:txBody>
          <a:bodyPr anchor="ctr"/>
          <a:lstStyle/>
          <a:p>
            <a:pPr algn="ctr">
              <a:lnSpc>
                <a:spcPct val="85000"/>
              </a:lnSpc>
            </a:pPr>
            <a:r>
              <a:rPr lang="it-IT" sz="3200" b="1">
                <a:solidFill>
                  <a:srgbClr val="FFFF00"/>
                </a:solidFill>
              </a:rPr>
              <a:t>L'ASCOLTO / RISPETTO</a:t>
            </a:r>
          </a:p>
        </p:txBody>
      </p:sp>
      <p:sp>
        <p:nvSpPr>
          <p:cNvPr id="261123" name="Rectangle 3"/>
          <p:cNvSpPr>
            <a:spLocks noChangeArrowheads="1"/>
          </p:cNvSpPr>
          <p:nvPr/>
        </p:nvSpPr>
        <p:spPr bwMode="auto">
          <a:xfrm>
            <a:off x="381000" y="833438"/>
            <a:ext cx="4876800" cy="5715000"/>
          </a:xfrm>
          <a:prstGeom prst="rect">
            <a:avLst/>
          </a:prstGeom>
          <a:noFill/>
          <a:ln w="9525">
            <a:noFill/>
            <a:miter lim="800000"/>
            <a:headEnd/>
            <a:tailEnd/>
          </a:ln>
          <a:effectLst/>
        </p:spPr>
        <p:txBody>
          <a:bodyPr/>
          <a:lstStyle/>
          <a:p>
            <a:pPr algn="ctr">
              <a:lnSpc>
                <a:spcPct val="85000"/>
              </a:lnSpc>
            </a:pPr>
            <a:r>
              <a:rPr lang="it-IT" b="1" i="1">
                <a:latin typeface="Comic Sans MS" pitchFamily="66" charset="0"/>
                <a:cs typeface="Times New Roman" pitchFamily="18" charset="0"/>
              </a:rPr>
              <a:t>DOLCEZZA</a:t>
            </a:r>
          </a:p>
          <a:p>
            <a:pPr>
              <a:lnSpc>
                <a:spcPct val="85000"/>
              </a:lnSpc>
            </a:pPr>
            <a:endParaRPr lang="it-IT" b="1" i="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Simili a fuochi nella notte accesa</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Vedo i tuoi occhi,</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hanno pianto, hanno amato, hanno sorriso</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questi tuoi occhi.</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Sono cari, sono puri,</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sono sinceri come balocchi.</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Li amo, li sento impressi nella mia vita, </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sono i tuoi occhi…</a:t>
            </a:r>
            <a:endParaRPr lang="it-IT" b="1">
              <a:latin typeface="Comic Sans MS" pitchFamily="66" charset="0"/>
              <a:cs typeface="Times New Roman" pitchFamily="18" charset="0"/>
            </a:endParaRPr>
          </a:p>
          <a:p>
            <a:pPr>
              <a:lnSpc>
                <a:spcPct val="85000"/>
              </a:lnSpc>
            </a:pPr>
            <a:r>
              <a:rPr lang="it-IT" b="1" i="1">
                <a:latin typeface="Comic Sans MS" pitchFamily="66" charset="0"/>
                <a:cs typeface="Times New Roman" pitchFamily="18" charset="0"/>
              </a:rPr>
              <a:t>Oggi li trovo stanchi ma sempre teneri, credimi, mamma.</a:t>
            </a:r>
            <a:r>
              <a:rPr lang="it-IT" b="1">
                <a:latin typeface="Comic Sans MS" pitchFamily="66" charset="0"/>
              </a:rPr>
              <a:t> </a:t>
            </a:r>
          </a:p>
          <a:p>
            <a:pPr>
              <a:lnSpc>
                <a:spcPct val="85000"/>
              </a:lnSpc>
            </a:pPr>
            <a:endParaRPr lang="it-IT" sz="1600" b="1">
              <a:latin typeface="Comic Sans MS" pitchFamily="66" charset="0"/>
            </a:endParaRPr>
          </a:p>
          <a:p>
            <a:pPr algn="r">
              <a:lnSpc>
                <a:spcPct val="85000"/>
              </a:lnSpc>
            </a:pPr>
            <a:r>
              <a:rPr lang="it-IT" sz="2000" b="1">
                <a:latin typeface="Comic Sans MS" pitchFamily="66" charset="0"/>
              </a:rPr>
              <a:t>Marcello, 7 anni</a:t>
            </a:r>
          </a:p>
        </p:txBody>
      </p:sp>
      <p:pic>
        <p:nvPicPr>
          <p:cNvPr id="261124" name="Picture 4"/>
          <p:cNvPicPr>
            <a:picLocks noChangeAspect="1" noChangeArrowheads="1"/>
          </p:cNvPicPr>
          <p:nvPr/>
        </p:nvPicPr>
        <p:blipFill>
          <a:blip r:embed="rId2" cstate="print">
            <a:lum contrast="12000"/>
          </a:blip>
          <a:srcRect/>
          <a:stretch>
            <a:fillRect/>
          </a:stretch>
        </p:blipFill>
        <p:spPr bwMode="auto">
          <a:xfrm>
            <a:off x="5284788" y="1668463"/>
            <a:ext cx="3454400" cy="3179762"/>
          </a:xfrm>
          <a:prstGeom prst="rect">
            <a:avLst/>
          </a:prstGeom>
          <a:noFill/>
        </p:spPr>
      </p:pic>
      <p:sp>
        <p:nvSpPr>
          <p:cNvPr id="261125" name="Rectangle 5"/>
          <p:cNvSpPr>
            <a:spLocks noChangeArrowheads="1"/>
          </p:cNvSpPr>
          <p:nvPr/>
        </p:nvSpPr>
        <p:spPr bwMode="auto">
          <a:xfrm>
            <a:off x="300038" y="769938"/>
            <a:ext cx="8664575" cy="5622925"/>
          </a:xfrm>
          <a:prstGeom prst="rect">
            <a:avLst/>
          </a:prstGeom>
          <a:noFill/>
          <a:ln w="19050">
            <a:solidFill>
              <a:schemeClr val="tx1"/>
            </a:solidFill>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Oval 2"/>
          <p:cNvSpPr>
            <a:spLocks noChangeArrowheads="1"/>
          </p:cNvSpPr>
          <p:nvPr/>
        </p:nvSpPr>
        <p:spPr bwMode="auto">
          <a:xfrm>
            <a:off x="228600" y="228600"/>
            <a:ext cx="8763000" cy="1295400"/>
          </a:xfrm>
          <a:prstGeom prst="ellipse">
            <a:avLst/>
          </a:prstGeom>
          <a:noFill/>
          <a:ln w="38100">
            <a:noFill/>
            <a:round/>
            <a:headEnd/>
            <a:tailEnd/>
          </a:ln>
          <a:effectLst/>
        </p:spPr>
        <p:txBody>
          <a:bodyPr wrap="none" anchor="ctr"/>
          <a:lstStyle/>
          <a:p>
            <a:pPr algn="ctr" eaLnBrk="0" hangingPunct="0"/>
            <a:endParaRPr lang="it-IT" sz="2800" i="1">
              <a:effectLst>
                <a:outerShdw blurRad="38100" dist="38100" dir="2700000" algn="tl">
                  <a:srgbClr val="808080"/>
                </a:outerShdw>
              </a:effectLst>
            </a:endParaRPr>
          </a:p>
        </p:txBody>
      </p:sp>
      <p:sp>
        <p:nvSpPr>
          <p:cNvPr id="265219" name="Text Box 3"/>
          <p:cNvSpPr txBox="1">
            <a:spLocks noChangeArrowheads="1"/>
          </p:cNvSpPr>
          <p:nvPr/>
        </p:nvSpPr>
        <p:spPr bwMode="auto">
          <a:xfrm>
            <a:off x="609600" y="1828800"/>
            <a:ext cx="8305800" cy="4321175"/>
          </a:xfrm>
          <a:prstGeom prst="rect">
            <a:avLst/>
          </a:prstGeom>
          <a:noFill/>
          <a:ln w="9525">
            <a:noFill/>
            <a:miter lim="800000"/>
            <a:headEnd/>
            <a:tailEnd/>
          </a:ln>
          <a:effectLst/>
        </p:spPr>
        <p:txBody>
          <a:bodyPr>
            <a:spAutoFit/>
          </a:bodyPr>
          <a:lstStyle/>
          <a:p>
            <a:pPr marL="476250" indent="-476250" eaLnBrk="0" hangingPunct="0">
              <a:lnSpc>
                <a:spcPct val="110000"/>
              </a:lnSpc>
            </a:pPr>
            <a:r>
              <a:rPr lang="it-IT" sz="2800"/>
              <a:t>… in modo molto semplicistico... </a:t>
            </a:r>
          </a:p>
          <a:p>
            <a:pPr marL="476250" indent="-476250" eaLnBrk="0" hangingPunct="0">
              <a:lnSpc>
                <a:spcPct val="110000"/>
              </a:lnSpc>
            </a:pPr>
            <a:endParaRPr lang="it-IT" sz="2800"/>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dolore, fisico e mentale…</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non provare paura o ansietà...</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soddisfare i propri bisogni e i propri desideri</a:t>
            </a:r>
          </a:p>
          <a:p>
            <a:pPr marL="476250" indent="-476250" eaLnBrk="0" hangingPunct="0">
              <a:lnSpc>
                <a:spcPct val="110000"/>
              </a:lnSpc>
            </a:pPr>
            <a:r>
              <a:rPr lang="it-IT" sz="2800">
                <a:solidFill>
                  <a:srgbClr val="99CCFF"/>
                </a:solidFill>
              </a:rPr>
              <a:t>	(giocare, disegnare, chiedere, comunicare...) </a:t>
            </a:r>
            <a:r>
              <a:rPr lang="it-IT" sz="2800">
                <a:solidFill>
                  <a:srgbClr val="99CCFF"/>
                </a:solidFill>
                <a:sym typeface="Webdings" pitchFamily="18" charset="2"/>
              </a:rPr>
              <a:t></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avere una famiglia serena...</a:t>
            </a:r>
          </a:p>
          <a:p>
            <a:pPr marL="476250" indent="-476250" eaLnBrk="0" hangingPunct="0">
              <a:lnSpc>
                <a:spcPct val="110000"/>
              </a:lnSpc>
            </a:pPr>
            <a:r>
              <a:rPr lang="it-IT" sz="2800">
                <a:solidFill>
                  <a:srgbClr val="99CCFF"/>
                </a:solidFill>
                <a:effectLst>
                  <a:outerShdw blurRad="38100" dist="38100" dir="2700000" algn="tl">
                    <a:srgbClr val="FFFFFF"/>
                  </a:outerShdw>
                </a:effectLst>
                <a:sym typeface="Webdings" pitchFamily="18" charset="2"/>
              </a:rPr>
              <a:t></a:t>
            </a:r>
            <a:r>
              <a:rPr lang="it-IT" sz="2800">
                <a:solidFill>
                  <a:srgbClr val="99CCFF"/>
                </a:solidFill>
              </a:rPr>
              <a:t> 	sentirsi amato...</a:t>
            </a:r>
          </a:p>
          <a:p>
            <a:pPr marL="476250" indent="-476250" eaLnBrk="0" hangingPunct="0">
              <a:lnSpc>
                <a:spcPct val="110000"/>
              </a:lnSpc>
            </a:pPr>
            <a:r>
              <a:rPr lang="it-IT" sz="2800" b="1">
                <a:effectLst>
                  <a:outerShdw blurRad="38100" dist="38100" dir="2700000" algn="tl">
                    <a:srgbClr val="808080"/>
                  </a:outerShdw>
                </a:effectLst>
                <a:sym typeface="Webdings" pitchFamily="18" charset="2"/>
              </a:rPr>
              <a:t></a:t>
            </a:r>
            <a:r>
              <a:rPr lang="it-IT" sz="2800" b="1"/>
              <a:t> 	non sentirsi abbandonato...</a:t>
            </a:r>
          </a:p>
        </p:txBody>
      </p:sp>
      <p:sp>
        <p:nvSpPr>
          <p:cNvPr id="265220" name="Text Box 4"/>
          <p:cNvSpPr txBox="1">
            <a:spLocks noGrp="1" noChangeArrowheads="1"/>
          </p:cNvSpPr>
          <p:nvPr>
            <p:ph type="title"/>
          </p:nvPr>
        </p:nvSpPr>
        <p:spPr>
          <a:xfrm>
            <a:off x="381000" y="266700"/>
            <a:ext cx="8534400" cy="1104900"/>
          </a:xfrm>
          <a:noFill/>
          <a:ln/>
        </p:spPr>
        <p:txBody>
          <a:bodyPr lIns="92075" tIns="46038" rIns="92075" bIns="46038" anchor="b"/>
          <a:lstStyle/>
          <a:p>
            <a:r>
              <a:rPr lang="it-IT" sz="3600" b="1"/>
              <a:t>Cos’è la qualità di vita per un bambino?</a:t>
            </a:r>
            <a:endParaRPr lang="it-IT" sz="4600" b="1"/>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88950" y="311150"/>
            <a:ext cx="8488363" cy="6059488"/>
          </a:xfrm>
          <a:prstGeom prst="rect">
            <a:avLst/>
          </a:prstGeom>
          <a:noFill/>
          <a:ln w="12699">
            <a:noFill/>
            <a:miter lim="800000"/>
            <a:headEnd type="none" w="sm" len="sm"/>
            <a:tailEnd type="none" w="sm" len="sm"/>
          </a:ln>
          <a:effectLst/>
        </p:spPr>
        <p:txBody>
          <a:bodyPr>
            <a:spAutoFit/>
          </a:bodyPr>
          <a:lstStyle/>
          <a:p>
            <a:pPr eaLnBrk="0" hangingPunct="0">
              <a:lnSpc>
                <a:spcPct val="85000"/>
              </a:lnSpc>
            </a:pPr>
            <a:r>
              <a:rPr lang="it-IT" sz="2200" b="1">
                <a:solidFill>
                  <a:srgbClr val="FFFF00"/>
                </a:solidFill>
                <a:latin typeface="Comic Sans MS" pitchFamily="66" charset="0"/>
              </a:rPr>
              <a:t>Lentamente muore chi diventa schiavo dell’abitudine,</a:t>
            </a:r>
          </a:p>
          <a:p>
            <a:pPr eaLnBrk="0" hangingPunct="0">
              <a:lnSpc>
                <a:spcPct val="85000"/>
              </a:lnSpc>
            </a:pPr>
            <a:r>
              <a:rPr lang="it-IT" sz="2200" b="1">
                <a:latin typeface="Comic Sans MS" pitchFamily="66" charset="0"/>
              </a:rPr>
              <a:t>ripetendo ogni giorno gli stessi percorsi,</a:t>
            </a:r>
          </a:p>
          <a:p>
            <a:pPr eaLnBrk="0" hangingPunct="0">
              <a:lnSpc>
                <a:spcPct val="85000"/>
              </a:lnSpc>
            </a:pPr>
            <a:r>
              <a:rPr lang="it-IT" sz="2200" b="1">
                <a:solidFill>
                  <a:srgbClr val="FFFF00"/>
                </a:solidFill>
                <a:latin typeface="Comic Sans MS" pitchFamily="66" charset="0"/>
              </a:rPr>
              <a:t>chi non cambia la marca,</a:t>
            </a:r>
          </a:p>
          <a:p>
            <a:pPr eaLnBrk="0" hangingPunct="0">
              <a:lnSpc>
                <a:spcPct val="85000"/>
              </a:lnSpc>
            </a:pPr>
            <a:r>
              <a:rPr lang="it-IT" sz="2200" b="1">
                <a:latin typeface="Comic Sans MS" pitchFamily="66" charset="0"/>
              </a:rPr>
              <a:t>chi non rischia e chi non cambia colore dei vestiti,</a:t>
            </a:r>
          </a:p>
          <a:p>
            <a:pPr eaLnBrk="0" hangingPunct="0">
              <a:lnSpc>
                <a:spcPct val="85000"/>
              </a:lnSpc>
            </a:pPr>
            <a:r>
              <a:rPr lang="it-IT" sz="2200" b="1">
                <a:latin typeface="Comic Sans MS" pitchFamily="66" charset="0"/>
              </a:rPr>
              <a:t>chi non parla e chi non conosce.</a:t>
            </a:r>
          </a:p>
          <a:p>
            <a:pPr eaLnBrk="0" hangingPunct="0">
              <a:lnSpc>
                <a:spcPct val="85000"/>
              </a:lnSpc>
            </a:pPr>
            <a:r>
              <a:rPr lang="it-IT" sz="2200" b="1">
                <a:latin typeface="Comic Sans MS" pitchFamily="66" charset="0"/>
              </a:rPr>
              <a:t>…</a:t>
            </a:r>
          </a:p>
          <a:p>
            <a:pPr eaLnBrk="0" hangingPunct="0">
              <a:lnSpc>
                <a:spcPct val="85000"/>
              </a:lnSpc>
            </a:pPr>
            <a:r>
              <a:rPr lang="it-IT" sz="2200" b="1">
                <a:latin typeface="Comic Sans MS" pitchFamily="66" charset="0"/>
              </a:rPr>
              <a:t>Lentamente muore chi non capovolge il tavolo,</a:t>
            </a:r>
          </a:p>
          <a:p>
            <a:pPr eaLnBrk="0" hangingPunct="0">
              <a:lnSpc>
                <a:spcPct val="85000"/>
              </a:lnSpc>
            </a:pPr>
            <a:r>
              <a:rPr lang="it-IT" sz="2200" b="1">
                <a:latin typeface="Comic Sans MS" pitchFamily="66" charset="0"/>
              </a:rPr>
              <a:t>chi è infelice sul lavoro,</a:t>
            </a:r>
          </a:p>
          <a:p>
            <a:pPr eaLnBrk="0" hangingPunct="0">
              <a:lnSpc>
                <a:spcPct val="85000"/>
              </a:lnSpc>
            </a:pPr>
            <a:r>
              <a:rPr lang="it-IT" sz="2200" b="1">
                <a:solidFill>
                  <a:srgbClr val="FFFF00"/>
                </a:solidFill>
                <a:latin typeface="Comic Sans MS" pitchFamily="66" charset="0"/>
              </a:rPr>
              <a:t>chi non rischia la certezza per l’incertezza,</a:t>
            </a:r>
          </a:p>
          <a:p>
            <a:pPr eaLnBrk="0" hangingPunct="0">
              <a:lnSpc>
                <a:spcPct val="85000"/>
              </a:lnSpc>
            </a:pPr>
            <a:r>
              <a:rPr lang="it-IT" sz="2200" b="1">
                <a:solidFill>
                  <a:srgbClr val="FFFF00"/>
                </a:solidFill>
                <a:latin typeface="Comic Sans MS" pitchFamily="66" charset="0"/>
              </a:rPr>
              <a:t>per inseguire un sogno,</a:t>
            </a:r>
          </a:p>
          <a:p>
            <a:pPr eaLnBrk="0" hangingPunct="0">
              <a:lnSpc>
                <a:spcPct val="85000"/>
              </a:lnSpc>
            </a:pPr>
            <a:r>
              <a:rPr lang="it-IT" sz="2200" b="1">
                <a:latin typeface="Comic Sans MS" pitchFamily="66" charset="0"/>
              </a:rPr>
              <a:t>chi non si permette almeno una volta nella vita</a:t>
            </a:r>
          </a:p>
          <a:p>
            <a:pPr eaLnBrk="0" hangingPunct="0">
              <a:lnSpc>
                <a:spcPct val="85000"/>
              </a:lnSpc>
            </a:pPr>
            <a:r>
              <a:rPr lang="it-IT" sz="2200" b="1">
                <a:latin typeface="Comic Sans MS" pitchFamily="66" charset="0"/>
              </a:rPr>
              <a:t>di fuggire dai consigli sensati.</a:t>
            </a:r>
          </a:p>
          <a:p>
            <a:pPr eaLnBrk="0" hangingPunct="0">
              <a:lnSpc>
                <a:spcPct val="85000"/>
              </a:lnSpc>
            </a:pPr>
            <a:r>
              <a:rPr lang="it-IT" sz="2200" b="1">
                <a:latin typeface="Comic Sans MS" pitchFamily="66" charset="0"/>
              </a:rPr>
              <a:t>…</a:t>
            </a:r>
          </a:p>
          <a:p>
            <a:pPr eaLnBrk="0" hangingPunct="0">
              <a:lnSpc>
                <a:spcPct val="85000"/>
              </a:lnSpc>
            </a:pPr>
            <a:r>
              <a:rPr lang="it-IT" sz="2200" b="1">
                <a:latin typeface="Comic Sans MS" pitchFamily="66" charset="0"/>
              </a:rPr>
              <a:t>Lentamente muore </a:t>
            </a:r>
            <a:r>
              <a:rPr lang="it-IT" sz="2200" b="1">
                <a:solidFill>
                  <a:srgbClr val="FFFF00"/>
                </a:solidFill>
                <a:latin typeface="Comic Sans MS" pitchFamily="66" charset="0"/>
              </a:rPr>
              <a:t>chi abbandona un progetto prima di iniziarlo,</a:t>
            </a:r>
          </a:p>
          <a:p>
            <a:pPr eaLnBrk="0" hangingPunct="0">
              <a:lnSpc>
                <a:spcPct val="85000"/>
              </a:lnSpc>
            </a:pPr>
            <a:r>
              <a:rPr lang="it-IT" sz="2200" b="1">
                <a:latin typeface="Comic Sans MS" pitchFamily="66" charset="0"/>
              </a:rPr>
              <a:t>chi non fa domande sugli argomenti che non conosce,</a:t>
            </a:r>
          </a:p>
          <a:p>
            <a:pPr eaLnBrk="0" hangingPunct="0">
              <a:lnSpc>
                <a:spcPct val="85000"/>
              </a:lnSpc>
            </a:pPr>
            <a:r>
              <a:rPr lang="it-IT" sz="2200" b="1">
                <a:latin typeface="Comic Sans MS" pitchFamily="66" charset="0"/>
              </a:rPr>
              <a:t>chi non risponde quando gli chiedono qualcosa che conosce.</a:t>
            </a:r>
          </a:p>
          <a:p>
            <a:pPr eaLnBrk="0" hangingPunct="0">
              <a:lnSpc>
                <a:spcPct val="85000"/>
              </a:lnSpc>
            </a:pPr>
            <a:r>
              <a:rPr lang="it-IT" sz="2200" b="1">
                <a:latin typeface="Comic Sans MS" pitchFamily="66" charset="0"/>
              </a:rPr>
              <a:t>Evitiamo la morte a piccole dosi,</a:t>
            </a:r>
          </a:p>
          <a:p>
            <a:pPr eaLnBrk="0" hangingPunct="0">
              <a:lnSpc>
                <a:spcPct val="85000"/>
              </a:lnSpc>
            </a:pPr>
            <a:r>
              <a:rPr lang="it-IT" sz="2200" b="1">
                <a:latin typeface="Comic Sans MS" pitchFamily="66" charset="0"/>
              </a:rPr>
              <a:t>ricordando sempre che </a:t>
            </a:r>
            <a:r>
              <a:rPr lang="it-IT" sz="2200" b="1">
                <a:solidFill>
                  <a:srgbClr val="FFFF00"/>
                </a:solidFill>
                <a:latin typeface="Comic Sans MS" pitchFamily="66" charset="0"/>
              </a:rPr>
              <a:t>essere vivo</a:t>
            </a:r>
          </a:p>
          <a:p>
            <a:pPr eaLnBrk="0" hangingPunct="0">
              <a:lnSpc>
                <a:spcPct val="85000"/>
              </a:lnSpc>
            </a:pPr>
            <a:r>
              <a:rPr lang="it-IT" sz="2200" b="1">
                <a:solidFill>
                  <a:srgbClr val="FFFF00"/>
                </a:solidFill>
                <a:latin typeface="Comic Sans MS" pitchFamily="66" charset="0"/>
              </a:rPr>
              <a:t>richiede uno sforzo di gran lunga maggiore</a:t>
            </a:r>
          </a:p>
          <a:p>
            <a:pPr eaLnBrk="0" hangingPunct="0">
              <a:lnSpc>
                <a:spcPct val="85000"/>
              </a:lnSpc>
            </a:pPr>
            <a:r>
              <a:rPr lang="it-IT" sz="2200" b="1">
                <a:solidFill>
                  <a:srgbClr val="FFFF00"/>
                </a:solidFill>
                <a:latin typeface="Comic Sans MS" pitchFamily="66" charset="0"/>
              </a:rPr>
              <a:t>del semplice fatto di respirare.</a:t>
            </a:r>
          </a:p>
        </p:txBody>
      </p:sp>
      <p:sp>
        <p:nvSpPr>
          <p:cNvPr id="65539" name="Text Box 3"/>
          <p:cNvSpPr txBox="1">
            <a:spLocks noChangeArrowheads="1"/>
          </p:cNvSpPr>
          <p:nvPr/>
        </p:nvSpPr>
        <p:spPr bwMode="auto">
          <a:xfrm>
            <a:off x="6435725" y="6207125"/>
            <a:ext cx="2366963" cy="396875"/>
          </a:xfrm>
          <a:prstGeom prst="rect">
            <a:avLst/>
          </a:prstGeom>
          <a:noFill/>
          <a:ln w="12699">
            <a:noFill/>
            <a:miter lim="800000"/>
            <a:headEnd type="none" w="sm" len="sm"/>
            <a:tailEnd type="none" w="sm" len="sm"/>
          </a:ln>
          <a:effectLst/>
        </p:spPr>
        <p:txBody>
          <a:bodyPr wrap="none">
            <a:spAutoFit/>
          </a:bodyPr>
          <a:lstStyle/>
          <a:p>
            <a:pPr eaLnBrk="0" hangingPunct="0"/>
            <a:r>
              <a:rPr lang="it-IT" sz="2000" b="1" i="1">
                <a:latin typeface="Comic Sans MS" pitchFamily="66" charset="0"/>
              </a:rPr>
              <a:t>“Marta Medeiros”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124075" y="271463"/>
            <a:ext cx="5111750" cy="914400"/>
          </a:xfrm>
          <a:prstGeom prst="rect">
            <a:avLst/>
          </a:prstGeom>
          <a:solidFill>
            <a:srgbClr val="FF9900"/>
          </a:solidFill>
          <a:ln w="9360" cap="sq">
            <a:solidFill>
              <a:srgbClr val="FFFFFF"/>
            </a:solidFill>
            <a:miter lim="800000"/>
            <a:headEnd/>
            <a:tailEnd/>
          </a:ln>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a:solidFill>
                  <a:srgbClr val="000000"/>
                </a:solidFill>
                <a:latin typeface="Arial" charset="0"/>
              </a:rPr>
              <a:t>APPROCCIO OLISTICO</a:t>
            </a:r>
          </a:p>
        </p:txBody>
      </p:sp>
      <p:sp>
        <p:nvSpPr>
          <p:cNvPr id="14338" name="Rectangle 2"/>
          <p:cNvSpPr>
            <a:spLocks noChangeArrowheads="1"/>
          </p:cNvSpPr>
          <p:nvPr/>
        </p:nvSpPr>
        <p:spPr bwMode="auto">
          <a:xfrm>
            <a:off x="323850" y="1412875"/>
            <a:ext cx="2232025" cy="762000"/>
          </a:xfrm>
          <a:prstGeom prst="rect">
            <a:avLst/>
          </a:prstGeom>
          <a:solidFill>
            <a:srgbClr val="CCCCFF"/>
          </a:solidFill>
          <a:ln w="9360" cap="sq">
            <a:solidFill>
              <a:srgbClr val="FFFFFF"/>
            </a:solidFill>
            <a:miter lim="800000"/>
            <a:headEnd/>
            <a:tailEnd/>
          </a:ln>
          <a:effectLst/>
        </p:spPr>
        <p:txBody>
          <a:bodyPr wrap="none" lIns="90000" tIns="46800" rIns="90000" bIns="468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Arial" charset="0"/>
              </a:rPr>
              <a:t>Attività Clinica</a:t>
            </a:r>
          </a:p>
        </p:txBody>
      </p:sp>
      <p:sp>
        <p:nvSpPr>
          <p:cNvPr id="14339" name="Rectangle 3"/>
          <p:cNvSpPr>
            <a:spLocks noChangeArrowheads="1"/>
          </p:cNvSpPr>
          <p:nvPr/>
        </p:nvSpPr>
        <p:spPr bwMode="auto">
          <a:xfrm>
            <a:off x="6877050" y="1412875"/>
            <a:ext cx="1943100" cy="958850"/>
          </a:xfrm>
          <a:prstGeom prst="rect">
            <a:avLst/>
          </a:prstGeom>
          <a:solidFill>
            <a:srgbClr val="CCCCFF"/>
          </a:solidFill>
          <a:ln w="9360" cap="sq">
            <a:solidFill>
              <a:srgbClr val="FFFFFF"/>
            </a:solidFill>
            <a:miter lim="800000"/>
            <a:headEnd/>
            <a:tailEnd/>
          </a:ln>
          <a:effectLst/>
        </p:spPr>
        <p:txBody>
          <a:bodyPr wrap="none" lIns="90000" tIns="46800" rIns="90000" bIns="46800" anchor="ctr"/>
          <a:lstStyle/>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000000"/>
                </a:solidFill>
                <a:latin typeface="Arial" charset="0"/>
              </a:rPr>
              <a:t>Ricerca clinica</a:t>
            </a:r>
          </a:p>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000000"/>
                </a:solidFill>
                <a:latin typeface="Arial" charset="0"/>
              </a:rPr>
              <a:t> e </a:t>
            </a:r>
          </a:p>
          <a:p>
            <a:pPr algn="ctr">
              <a:lnSpc>
                <a:spcPct val="9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a:solidFill>
                  <a:srgbClr val="000000"/>
                </a:solidFill>
                <a:latin typeface="Arial" charset="0"/>
              </a:rPr>
              <a:t>di Laboratorio</a:t>
            </a:r>
          </a:p>
        </p:txBody>
      </p:sp>
      <p:sp>
        <p:nvSpPr>
          <p:cNvPr id="14340" name="Rectangle 4"/>
          <p:cNvSpPr>
            <a:spLocks noChangeArrowheads="1"/>
          </p:cNvSpPr>
          <p:nvPr/>
        </p:nvSpPr>
        <p:spPr bwMode="auto">
          <a:xfrm>
            <a:off x="2874963" y="2154238"/>
            <a:ext cx="3598862" cy="863600"/>
          </a:xfrm>
          <a:prstGeom prst="rect">
            <a:avLst/>
          </a:prstGeom>
          <a:solidFill>
            <a:srgbClr val="CCCCFF"/>
          </a:solidFill>
          <a:ln w="9360" cap="sq">
            <a:solidFill>
              <a:srgbClr val="FFFFFF"/>
            </a:solidFill>
            <a:miter lim="800000"/>
            <a:headEnd/>
            <a:tailEnd/>
          </a:ln>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solidFill>
                  <a:srgbClr val="000000"/>
                </a:solidFill>
                <a:latin typeface="Arial" charset="0"/>
              </a:rPr>
              <a:t>Programma Psico-sociale</a:t>
            </a:r>
          </a:p>
        </p:txBody>
      </p:sp>
      <p:sp>
        <p:nvSpPr>
          <p:cNvPr id="14341" name="Rectangle 5"/>
          <p:cNvSpPr>
            <a:spLocks noChangeArrowheads="1"/>
          </p:cNvSpPr>
          <p:nvPr/>
        </p:nvSpPr>
        <p:spPr bwMode="auto">
          <a:xfrm>
            <a:off x="3214688" y="3213100"/>
            <a:ext cx="3097212" cy="720725"/>
          </a:xfrm>
          <a:prstGeom prst="rect">
            <a:avLst/>
          </a:prstGeom>
          <a:solidFill>
            <a:srgbClr val="FFFF66"/>
          </a:solidFill>
          <a:ln w="9360" cap="sq">
            <a:solidFill>
              <a:srgbClr val="FFFFFF"/>
            </a:solidFill>
            <a:miter lim="800000"/>
            <a:headEnd/>
            <a:tailEnd/>
          </a:ln>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Arial" charset="0"/>
              </a:rPr>
              <a:t>Metodologia</a:t>
            </a:r>
          </a:p>
        </p:txBody>
      </p:sp>
      <p:sp>
        <p:nvSpPr>
          <p:cNvPr id="14342" name="Rectangle 6"/>
          <p:cNvSpPr>
            <a:spLocks noChangeArrowheads="1"/>
          </p:cNvSpPr>
          <p:nvPr/>
        </p:nvSpPr>
        <p:spPr bwMode="auto">
          <a:xfrm>
            <a:off x="3214688" y="4078288"/>
            <a:ext cx="3095625" cy="574675"/>
          </a:xfrm>
          <a:prstGeom prst="rect">
            <a:avLst/>
          </a:prstGeom>
          <a:solidFill>
            <a:srgbClr val="FFFF66"/>
          </a:solidFill>
          <a:ln w="9360" cap="sq">
            <a:solidFill>
              <a:srgbClr val="FFFFFF"/>
            </a:solidFill>
            <a:miter lim="800000"/>
            <a:headEnd/>
            <a:tailEnd/>
          </a:ln>
          <a:effectLst/>
        </p:spPr>
        <p:txBody>
          <a:bodyPr wrap="none" lIns="90000" tIns="46800" rIns="90000" bIns="46800" anchor="ctr"/>
          <a:lstStyle/>
          <a:p>
            <a:pPr marL="274638" indent="-274638">
              <a:buFont typeface="Times New Roman" pitchFamily="16" charset="0"/>
              <a:buAutoNum type="arabicPeriod"/>
              <a:tabLst>
                <a:tab pos="274638" algn="l"/>
                <a:tab pos="1189038" algn="l"/>
                <a:tab pos="2103438" algn="l"/>
                <a:tab pos="3017838" algn="l"/>
                <a:tab pos="3932238" algn="l"/>
                <a:tab pos="4846638" algn="l"/>
                <a:tab pos="5761038" algn="l"/>
                <a:tab pos="6675438" algn="l"/>
                <a:tab pos="7589838" algn="l"/>
                <a:tab pos="8504238" algn="l"/>
                <a:tab pos="9418638" algn="l"/>
                <a:tab pos="10333038" algn="l"/>
              </a:tabLst>
            </a:pPr>
            <a:r>
              <a:rPr lang="it-IT" sz="1800">
                <a:solidFill>
                  <a:srgbClr val="000000"/>
                </a:solidFill>
                <a:latin typeface="Arial" charset="0"/>
              </a:rPr>
              <a:t>Alleanza Terapeutica</a:t>
            </a:r>
          </a:p>
          <a:p>
            <a:pPr marL="276225" indent="-274638">
              <a:buClrTx/>
              <a:buFontTx/>
              <a:buNone/>
              <a:tabLst>
                <a:tab pos="274638" algn="l"/>
                <a:tab pos="1189038" algn="l"/>
                <a:tab pos="2103438" algn="l"/>
                <a:tab pos="3017838" algn="l"/>
                <a:tab pos="3932238" algn="l"/>
                <a:tab pos="4846638" algn="l"/>
                <a:tab pos="5761038" algn="l"/>
                <a:tab pos="6675438" algn="l"/>
                <a:tab pos="7589838" algn="l"/>
                <a:tab pos="8504238" algn="l"/>
                <a:tab pos="9418638" algn="l"/>
                <a:tab pos="10333038" algn="l"/>
              </a:tabLst>
            </a:pPr>
            <a:endParaRPr lang="it-IT" sz="1800">
              <a:solidFill>
                <a:srgbClr val="000000"/>
              </a:solidFill>
              <a:latin typeface="Arial" charset="0"/>
            </a:endParaRPr>
          </a:p>
        </p:txBody>
      </p:sp>
      <p:sp>
        <p:nvSpPr>
          <p:cNvPr id="14343" name="Rectangle 7"/>
          <p:cNvSpPr>
            <a:spLocks noChangeArrowheads="1"/>
          </p:cNvSpPr>
          <p:nvPr/>
        </p:nvSpPr>
        <p:spPr bwMode="auto">
          <a:xfrm>
            <a:off x="6624638" y="3316288"/>
            <a:ext cx="2436812" cy="2520950"/>
          </a:xfrm>
          <a:prstGeom prst="rect">
            <a:avLst/>
          </a:prstGeom>
          <a:solidFill>
            <a:srgbClr val="FFFF66"/>
          </a:solidFill>
          <a:ln w="9360" cap="sq">
            <a:solidFill>
              <a:srgbClr val="FFFFFF"/>
            </a:solidFill>
            <a:miter lim="800000"/>
            <a:headEnd/>
            <a:tailEnd/>
          </a:ln>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Arial" charset="0"/>
              </a:rPr>
              <a:t>Attività Psico-sociale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800">
              <a:solidFill>
                <a:srgbClr val="000000"/>
              </a:solidFill>
              <a:latin typeface="Arial"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Scuola</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Residence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Gruppo Ascolto</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Clown Dottori</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Volontariato</a:t>
            </a:r>
          </a:p>
        </p:txBody>
      </p:sp>
      <p:sp>
        <p:nvSpPr>
          <p:cNvPr id="14344" name="Rectangle 8"/>
          <p:cNvSpPr>
            <a:spLocks noChangeArrowheads="1"/>
          </p:cNvSpPr>
          <p:nvPr/>
        </p:nvSpPr>
        <p:spPr bwMode="auto">
          <a:xfrm>
            <a:off x="3214688" y="4797425"/>
            <a:ext cx="3095625" cy="792163"/>
          </a:xfrm>
          <a:prstGeom prst="rect">
            <a:avLst/>
          </a:prstGeom>
          <a:solidFill>
            <a:srgbClr val="FFFF66"/>
          </a:solidFill>
          <a:ln w="9360" cap="sq">
            <a:solidFill>
              <a:srgbClr val="FFFFFF"/>
            </a:solidFill>
            <a:miter lim="800000"/>
            <a:headEnd/>
            <a:tailEnd/>
          </a:ln>
          <a:effectLst/>
        </p:spPr>
        <p:txBody>
          <a:bodyPr wrap="none" lIns="90000" tIns="46800" rIns="90000" bIns="46800" anchor="ctr"/>
          <a:lstStyle/>
          <a:p>
            <a:pPr algn="ctr">
              <a:buClrTx/>
              <a:buFontTx/>
              <a:buNone/>
              <a:tabLst>
                <a:tab pos="0" algn="l"/>
                <a:tab pos="274638"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2. 	Identificazione dei bisogni</a:t>
            </a:r>
          </a:p>
          <a:p>
            <a:pPr algn="ctr">
              <a:buClrTx/>
              <a:buFontTx/>
              <a:buNone/>
              <a:tabLst>
                <a:tab pos="0" algn="l"/>
                <a:tab pos="274638"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	e screening delle famiglie</a:t>
            </a:r>
          </a:p>
        </p:txBody>
      </p:sp>
      <p:sp>
        <p:nvSpPr>
          <p:cNvPr id="14345" name="Rectangle 9"/>
          <p:cNvSpPr>
            <a:spLocks noChangeArrowheads="1"/>
          </p:cNvSpPr>
          <p:nvPr/>
        </p:nvSpPr>
        <p:spPr bwMode="auto">
          <a:xfrm>
            <a:off x="3214688" y="5722938"/>
            <a:ext cx="3095625" cy="792162"/>
          </a:xfrm>
          <a:prstGeom prst="rect">
            <a:avLst/>
          </a:prstGeom>
          <a:solidFill>
            <a:srgbClr val="FFFF66"/>
          </a:solidFill>
          <a:ln w="9360" cap="sq">
            <a:solidFill>
              <a:srgbClr val="FFFFFF"/>
            </a:solidFill>
            <a:miter lim="800000"/>
            <a:headEnd/>
            <a:tailEnd/>
          </a:ln>
          <a:effectLst/>
        </p:spPr>
        <p:txBody>
          <a:bodyPr wrap="none" lIns="90000" tIns="46800" rIns="90000" bIns="46800" anchor="ctr"/>
          <a:lstStyle/>
          <a:p>
            <a:pPr>
              <a:buClrTx/>
              <a:buFontTx/>
              <a:buNone/>
              <a:tabLst>
                <a:tab pos="0" algn="l"/>
                <a:tab pos="274638"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3.	Incontri programmati</a:t>
            </a:r>
          </a:p>
          <a:p>
            <a:pPr>
              <a:buClrTx/>
              <a:buFontTx/>
              <a:buNone/>
              <a:tabLst>
                <a:tab pos="0" algn="l"/>
                <a:tab pos="274638"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	Supervisione e sostegno</a:t>
            </a:r>
          </a:p>
        </p:txBody>
      </p:sp>
      <p:sp>
        <p:nvSpPr>
          <p:cNvPr id="14346" name="Rectangle 10"/>
          <p:cNvSpPr>
            <a:spLocks noChangeArrowheads="1"/>
          </p:cNvSpPr>
          <p:nvPr/>
        </p:nvSpPr>
        <p:spPr bwMode="auto">
          <a:xfrm>
            <a:off x="147638" y="3171825"/>
            <a:ext cx="2719387" cy="2736850"/>
          </a:xfrm>
          <a:prstGeom prst="rect">
            <a:avLst/>
          </a:prstGeom>
          <a:solidFill>
            <a:srgbClr val="FFFF66"/>
          </a:solidFill>
          <a:ln w="9360" cap="sq">
            <a:solidFill>
              <a:srgbClr val="FFFFFF"/>
            </a:solidFill>
            <a:miter lim="800000"/>
            <a:headEnd/>
            <a:tailEnd/>
          </a:ln>
          <a:effec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Arial" charset="0"/>
              </a:rPr>
              <a:t>Programma di sostegno</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Arial" charset="0"/>
              </a:rPr>
              <a:t>alla famiglia nelle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 </a:t>
            </a:r>
            <a:r>
              <a:rPr lang="it-IT" sz="1800" b="1">
                <a:solidFill>
                  <a:srgbClr val="000000"/>
                </a:solidFill>
                <a:latin typeface="Arial" charset="0"/>
              </a:rPr>
              <a:t>varie fasi della terapia:</a:t>
            </a:r>
          </a:p>
          <a:p>
            <a:pPr algn="ct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Esordio</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-Durante la terapia</a:t>
            </a:r>
          </a:p>
          <a:p>
            <a:pPr algn="ct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Ricaduta</a:t>
            </a:r>
          </a:p>
          <a:p>
            <a:pPr algn="ct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Trapianto di Midollo Osseo </a:t>
            </a:r>
          </a:p>
          <a:p>
            <a:pPr algn="ct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Fuori terapia</a:t>
            </a:r>
          </a:p>
          <a:p>
            <a:pPr algn="ct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a:solidFill>
                  <a:srgbClr val="000000"/>
                </a:solidFill>
                <a:latin typeface="Arial" charset="0"/>
              </a:rPr>
              <a:t>Fase terminale</a:t>
            </a:r>
          </a:p>
        </p:txBody>
      </p:sp>
      <p:sp>
        <p:nvSpPr>
          <p:cNvPr id="14347" name="AutoShape 11"/>
          <p:cNvSpPr>
            <a:spLocks noChangeArrowheads="1"/>
          </p:cNvSpPr>
          <p:nvPr/>
        </p:nvSpPr>
        <p:spPr bwMode="auto">
          <a:xfrm>
            <a:off x="7667625" y="476250"/>
            <a:ext cx="446088" cy="792163"/>
          </a:xfrm>
          <a:prstGeom prst="curvedLeftArrow">
            <a:avLst>
              <a:gd name="adj1" fmla="val 35516"/>
              <a:gd name="adj2" fmla="val 71032"/>
              <a:gd name="adj3" fmla="val 33333"/>
            </a:avLst>
          </a:prstGeom>
          <a:solidFill>
            <a:srgbClr val="00CC99"/>
          </a:solidFill>
          <a:ln w="9360" cap="sq">
            <a:solidFill>
              <a:srgbClr val="FFFFFF"/>
            </a:solidFill>
            <a:miter lim="800000"/>
            <a:headEnd/>
            <a:tailEnd/>
          </a:ln>
          <a:effectLst/>
        </p:spPr>
        <p:txBody>
          <a:bodyPr wrap="none" anchor="ctr"/>
          <a:lstStyle/>
          <a:p>
            <a:endParaRPr lang="it-IT"/>
          </a:p>
        </p:txBody>
      </p:sp>
      <p:sp>
        <p:nvSpPr>
          <p:cNvPr id="14348" name="AutoShape 12"/>
          <p:cNvSpPr>
            <a:spLocks noChangeArrowheads="1"/>
          </p:cNvSpPr>
          <p:nvPr/>
        </p:nvSpPr>
        <p:spPr bwMode="auto">
          <a:xfrm>
            <a:off x="1187450" y="476250"/>
            <a:ext cx="504825" cy="792163"/>
          </a:xfrm>
          <a:prstGeom prst="curvedRightArrow">
            <a:avLst>
              <a:gd name="adj1" fmla="val 31384"/>
              <a:gd name="adj2" fmla="val 62767"/>
              <a:gd name="adj3" fmla="val 33333"/>
            </a:avLst>
          </a:prstGeom>
          <a:solidFill>
            <a:srgbClr val="00CC99"/>
          </a:solidFill>
          <a:ln w="9360" cap="sq">
            <a:solidFill>
              <a:srgbClr val="FFFFFF"/>
            </a:solidFill>
            <a:miter lim="800000"/>
            <a:headEnd/>
            <a:tailEnd/>
          </a:ln>
          <a:effectLst/>
        </p:spPr>
        <p:txBody>
          <a:bodyPr wrap="none" anchor="ctr"/>
          <a:lstStyle/>
          <a:p>
            <a:endParaRPr lang="it-IT"/>
          </a:p>
        </p:txBody>
      </p:sp>
      <p:sp>
        <p:nvSpPr>
          <p:cNvPr id="14349" name="AutoShape 13"/>
          <p:cNvSpPr>
            <a:spLocks noChangeArrowheads="1"/>
          </p:cNvSpPr>
          <p:nvPr/>
        </p:nvSpPr>
        <p:spPr bwMode="auto">
          <a:xfrm>
            <a:off x="4437063" y="1454150"/>
            <a:ext cx="485775" cy="504825"/>
          </a:xfrm>
          <a:prstGeom prst="downArrow">
            <a:avLst>
              <a:gd name="adj1" fmla="val 50000"/>
              <a:gd name="adj2" fmla="val 25980"/>
            </a:avLst>
          </a:prstGeom>
          <a:solidFill>
            <a:srgbClr val="00CC99"/>
          </a:solidFill>
          <a:ln w="9360" cap="sq">
            <a:solidFill>
              <a:srgbClr val="FFFFFF"/>
            </a:solidFill>
            <a:miter lim="800000"/>
            <a:headEnd/>
            <a:tailEnd/>
          </a:ln>
          <a:effectLst/>
        </p:spPr>
        <p:txBody>
          <a:bodyPr wrap="none" anchor="ctr"/>
          <a:lstStyle/>
          <a:p>
            <a:endParaRPr lang="it-IT"/>
          </a:p>
        </p:txBody>
      </p:sp>
      <p:sp>
        <p:nvSpPr>
          <p:cNvPr id="14350" name="Line 14"/>
          <p:cNvSpPr>
            <a:spLocks noChangeShapeType="1"/>
          </p:cNvSpPr>
          <p:nvPr/>
        </p:nvSpPr>
        <p:spPr bwMode="auto">
          <a:xfrm>
            <a:off x="1330325" y="2205038"/>
            <a:ext cx="1588" cy="1019175"/>
          </a:xfrm>
          <a:prstGeom prst="line">
            <a:avLst/>
          </a:prstGeom>
          <a:noFill/>
          <a:ln w="9360" cap="sq">
            <a:solidFill>
              <a:srgbClr val="FFFFFF"/>
            </a:solidFill>
            <a:miter lim="800000"/>
            <a:headEnd/>
            <a:tailEnd type="triangle" w="med" len="med"/>
          </a:ln>
          <a:effectLst/>
        </p:spPr>
        <p:txBody>
          <a:bodyPr/>
          <a:lstStyle/>
          <a:p>
            <a:endParaRPr lang="it-IT"/>
          </a:p>
        </p:txBody>
      </p:sp>
      <p:cxnSp>
        <p:nvCxnSpPr>
          <p:cNvPr id="14351" name="AutoShape 15"/>
          <p:cNvCxnSpPr>
            <a:cxnSpLocks noChangeShapeType="1"/>
            <a:stCxn id="14346" idx="2"/>
            <a:endCxn id="14345" idx="1"/>
          </p:cNvCxnSpPr>
          <p:nvPr/>
        </p:nvCxnSpPr>
        <p:spPr bwMode="auto">
          <a:xfrm rot="16200000" flipH="1">
            <a:off x="2255044" y="5160169"/>
            <a:ext cx="211138" cy="1708150"/>
          </a:xfrm>
          <a:prstGeom prst="bentConnector2">
            <a:avLst/>
          </a:prstGeom>
          <a:noFill/>
          <a:ln w="12600" cap="sq">
            <a:solidFill>
              <a:srgbClr val="FFFFFF"/>
            </a:solidFill>
            <a:miter lim="800000"/>
            <a:headEnd/>
            <a:tailEnd type="triangle" w="med" len="med"/>
          </a:ln>
          <a:effectLst/>
        </p:spPr>
      </p:cxnSp>
      <p:cxnSp>
        <p:nvCxnSpPr>
          <p:cNvPr id="14352" name="AutoShape 16"/>
          <p:cNvCxnSpPr>
            <a:cxnSpLocks noChangeShapeType="1"/>
            <a:stCxn id="14343" idx="2"/>
            <a:endCxn id="14345" idx="3"/>
          </p:cNvCxnSpPr>
          <p:nvPr/>
        </p:nvCxnSpPr>
        <p:spPr bwMode="auto">
          <a:xfrm rot="5400000">
            <a:off x="6934994" y="5210969"/>
            <a:ext cx="282575" cy="1535113"/>
          </a:xfrm>
          <a:prstGeom prst="bentConnector2">
            <a:avLst/>
          </a:prstGeom>
          <a:noFill/>
          <a:ln w="12600" cap="sq">
            <a:solidFill>
              <a:srgbClr val="FFFFFF"/>
            </a:solidFill>
            <a:miter lim="800000"/>
            <a:headEnd/>
            <a:tailEnd type="triangle" w="med" len="med"/>
          </a:ln>
          <a:effectLst/>
        </p:spPr>
      </p:cxnSp>
      <p:cxnSp>
        <p:nvCxnSpPr>
          <p:cNvPr id="14353" name="AutoShape 17"/>
          <p:cNvCxnSpPr>
            <a:cxnSpLocks noChangeShapeType="1"/>
            <a:stCxn id="14340" idx="3"/>
            <a:endCxn id="14343" idx="0"/>
          </p:cNvCxnSpPr>
          <p:nvPr/>
        </p:nvCxnSpPr>
        <p:spPr bwMode="auto">
          <a:xfrm>
            <a:off x="6473825" y="2586038"/>
            <a:ext cx="1370013" cy="730250"/>
          </a:xfrm>
          <a:prstGeom prst="bentConnector2">
            <a:avLst/>
          </a:prstGeom>
          <a:noFill/>
          <a:ln w="9360" cap="sq">
            <a:solidFill>
              <a:srgbClr val="FFFFFF"/>
            </a:solidFill>
            <a:miter lim="800000"/>
            <a:headEnd/>
            <a:tailEnd type="triangle" w="med" len="med"/>
          </a:ln>
          <a:effectLst/>
        </p:spPr>
      </p:cxnSp>
      <p:cxnSp>
        <p:nvCxnSpPr>
          <p:cNvPr id="14354" name="AutoShape 18"/>
          <p:cNvCxnSpPr>
            <a:cxnSpLocks noChangeShapeType="1"/>
            <a:stCxn id="14340" idx="1"/>
            <a:endCxn id="14346" idx="0"/>
          </p:cNvCxnSpPr>
          <p:nvPr/>
        </p:nvCxnSpPr>
        <p:spPr bwMode="auto">
          <a:xfrm flipH="1">
            <a:off x="1506538" y="2586038"/>
            <a:ext cx="1370012" cy="585787"/>
          </a:xfrm>
          <a:prstGeom prst="bentConnector2">
            <a:avLst/>
          </a:prstGeom>
          <a:noFill/>
          <a:ln w="9360" cap="sq">
            <a:solidFill>
              <a:srgbClr val="FFFFFF"/>
            </a:solidFill>
            <a:miter lim="800000"/>
            <a:headEnd/>
            <a:tailEnd type="triangle" w="med" len="med"/>
          </a:ln>
          <a:effectLst/>
        </p:spPr>
      </p:cxnSp>
      <p:sp>
        <p:nvSpPr>
          <p:cNvPr id="14355" name="Text Box 19"/>
          <p:cNvSpPr txBox="1">
            <a:spLocks noChangeArrowheads="1"/>
          </p:cNvSpPr>
          <p:nvPr/>
        </p:nvSpPr>
        <p:spPr bwMode="auto">
          <a:xfrm>
            <a:off x="47625" y="6505575"/>
            <a:ext cx="1771650" cy="33655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FFFFFF"/>
                </a:solidFill>
                <a:latin typeface="Tahoma" pitchFamily="32" charset="0"/>
              </a:rPr>
              <a:t>Servizio Sociale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9186" name="Oval 2"/>
          <p:cNvSpPr>
            <a:spLocks noChangeAspect="1" noChangeArrowheads="1"/>
          </p:cNvSpPr>
          <p:nvPr/>
        </p:nvSpPr>
        <p:spPr bwMode="auto">
          <a:xfrm>
            <a:off x="4192513" y="2852738"/>
            <a:ext cx="720000" cy="720000"/>
          </a:xfrm>
          <a:prstGeom prst="ellipse">
            <a:avLst/>
          </a:prstGeom>
          <a:solidFill>
            <a:srgbClr val="000000"/>
          </a:solidFill>
          <a:ln w="9525">
            <a:solidFill>
              <a:schemeClr val="tx1"/>
            </a:solidFill>
            <a:round/>
            <a:headEnd/>
            <a:tailEnd/>
          </a:ln>
          <a:effectLst/>
        </p:spPr>
        <p:txBody>
          <a:bodyPr wrap="none" anchor="ctr"/>
          <a:lstStyle/>
          <a:p>
            <a:endParaRPr lang="it-IT"/>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4294967295"/>
          </p:nvPr>
        </p:nvSpPr>
        <p:spPr>
          <a:xfrm>
            <a:off x="554038" y="541338"/>
            <a:ext cx="7772400" cy="5040312"/>
          </a:xfrm>
        </p:spPr>
        <p:txBody>
          <a:bodyPr/>
          <a:lstStyle/>
          <a:p>
            <a:pPr marL="0" indent="0" algn="ctr">
              <a:lnSpc>
                <a:spcPct val="80000"/>
              </a:lnSpc>
              <a:buFontTx/>
              <a:buNone/>
            </a:pPr>
            <a:r>
              <a:rPr lang="it-IT" sz="2800" b="1">
                <a:solidFill>
                  <a:schemeClr val="tx2"/>
                </a:solidFill>
                <a:latin typeface="Comic Sans MS" pitchFamily="66" charset="0"/>
              </a:rPr>
              <a:t>LA MACCHIA NERA</a:t>
            </a:r>
            <a:br>
              <a:rPr lang="it-IT" sz="2800" b="1">
                <a:solidFill>
                  <a:schemeClr val="tx2"/>
                </a:solidFill>
                <a:latin typeface="Comic Sans MS" pitchFamily="66" charset="0"/>
              </a:rPr>
            </a:br>
            <a:endParaRPr lang="it-IT" sz="2800" b="1">
              <a:solidFill>
                <a:schemeClr val="tx2"/>
              </a:solidFill>
              <a:latin typeface="Comic Sans MS" pitchFamily="66" charset="0"/>
            </a:endParaRPr>
          </a:p>
          <a:p>
            <a:pPr marL="0" indent="0" algn="ctr">
              <a:lnSpc>
                <a:spcPct val="80000"/>
              </a:lnSpc>
              <a:buFontTx/>
              <a:buNone/>
            </a:pPr>
            <a:endParaRPr lang="it-IT" sz="2800" b="1">
              <a:solidFill>
                <a:schemeClr val="tx2"/>
              </a:solidFill>
              <a:latin typeface="Comic Sans MS" pitchFamily="66" charset="0"/>
            </a:endParaRPr>
          </a:p>
          <a:p>
            <a:pPr marL="0" indent="0">
              <a:lnSpc>
                <a:spcPct val="135000"/>
              </a:lnSpc>
              <a:buFontTx/>
              <a:buNone/>
            </a:pPr>
            <a:r>
              <a:rPr lang="it-IT" sz="2400" b="1">
                <a:latin typeface="Comic Sans MS" pitchFamily="66" charset="0"/>
              </a:rPr>
              <a:t>Una volta, un maestro fece una macchiolina nera nel centro di un bel foglio di carta bianco e poi lo mostrò agli allievi.</a:t>
            </a:r>
            <a:br>
              <a:rPr lang="it-IT" sz="2400" b="1">
                <a:latin typeface="Comic Sans MS" pitchFamily="66" charset="0"/>
              </a:rPr>
            </a:br>
            <a:r>
              <a:rPr lang="it-IT" sz="2400" b="1">
                <a:latin typeface="Comic Sans MS" pitchFamily="66" charset="0"/>
              </a:rPr>
              <a:t>"Che cosa vedete?", chiese.</a:t>
            </a:r>
            <a:br>
              <a:rPr lang="it-IT" sz="2400" b="1">
                <a:latin typeface="Comic Sans MS" pitchFamily="66" charset="0"/>
              </a:rPr>
            </a:br>
            <a:r>
              <a:rPr lang="it-IT" sz="2400" b="1">
                <a:latin typeface="Comic Sans MS" pitchFamily="66" charset="0"/>
              </a:rPr>
              <a:t>"Una macchia nera!", risposero in coro.</a:t>
            </a:r>
            <a:br>
              <a:rPr lang="it-IT" sz="2400" b="1">
                <a:latin typeface="Comic Sans MS" pitchFamily="66" charset="0"/>
              </a:rPr>
            </a:br>
            <a:r>
              <a:rPr lang="it-IT" sz="2400" b="1">
                <a:latin typeface="Comic Sans MS" pitchFamily="66" charset="0"/>
              </a:rPr>
              <a:t>"Avete visto tutti la macchia nera che è piccola piccola", ribatté il maestro, "e nessuno ha visto il grande foglio bianco".</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4294967295"/>
          </p:nvPr>
        </p:nvSpPr>
        <p:spPr>
          <a:xfrm>
            <a:off x="554038" y="541338"/>
            <a:ext cx="7772400" cy="5040312"/>
          </a:xfrm>
        </p:spPr>
        <p:txBody>
          <a:bodyPr/>
          <a:lstStyle/>
          <a:p>
            <a:pPr marL="0" indent="0">
              <a:lnSpc>
                <a:spcPct val="80000"/>
              </a:lnSpc>
              <a:buFontTx/>
              <a:buNone/>
            </a:pPr>
            <a:endParaRPr lang="it-IT" sz="2000"/>
          </a:p>
          <a:p>
            <a:pPr marL="0" indent="0">
              <a:lnSpc>
                <a:spcPct val="80000"/>
              </a:lnSpc>
              <a:buFontTx/>
              <a:buNone/>
            </a:pPr>
            <a:endParaRPr lang="it-IT" sz="1800">
              <a:latin typeface="Comic Sans MS" pitchFamily="66" charset="0"/>
            </a:endParaRPr>
          </a:p>
          <a:p>
            <a:pPr marL="0" indent="0">
              <a:lnSpc>
                <a:spcPct val="135000"/>
              </a:lnSpc>
              <a:buFontTx/>
              <a:buNone/>
            </a:pPr>
            <a:r>
              <a:rPr lang="it-IT" sz="2400" b="1">
                <a:latin typeface="Comic Sans MS" pitchFamily="66" charset="0"/>
              </a:rPr>
              <a:t>La vita è una serie di momenti: </a:t>
            </a:r>
          </a:p>
          <a:p>
            <a:pPr marL="0" indent="0">
              <a:lnSpc>
                <a:spcPct val="135000"/>
              </a:lnSpc>
              <a:buFontTx/>
              <a:buNone/>
            </a:pPr>
            <a:r>
              <a:rPr lang="it-IT" sz="2400" b="1">
                <a:latin typeface="Comic Sans MS" pitchFamily="66" charset="0"/>
              </a:rPr>
              <a:t>il vero successo sta nel viverli tutti.</a:t>
            </a:r>
            <a:br>
              <a:rPr lang="it-IT" sz="2400" b="1">
                <a:latin typeface="Comic Sans MS" pitchFamily="66" charset="0"/>
              </a:rPr>
            </a:br>
            <a:r>
              <a:rPr lang="it-IT" sz="2400" b="1">
                <a:latin typeface="Comic Sans MS" pitchFamily="66" charset="0"/>
              </a:rPr>
              <a:t>Non rischiare di perdere il grande foglio bianco</a:t>
            </a:r>
            <a:br>
              <a:rPr lang="it-IT" sz="2400" b="1">
                <a:latin typeface="Comic Sans MS" pitchFamily="66" charset="0"/>
              </a:rPr>
            </a:br>
            <a:r>
              <a:rPr lang="it-IT" sz="2400" b="1">
                <a:latin typeface="Comic Sans MS" pitchFamily="66" charset="0"/>
              </a:rPr>
              <a:t>per inseguire una macchiolina nera.</a:t>
            </a:r>
            <a:br>
              <a:rPr lang="it-IT" sz="2400" b="1">
                <a:latin typeface="Comic Sans MS" pitchFamily="66" charset="0"/>
              </a:rPr>
            </a:br>
            <a:r>
              <a:rPr lang="it-IT" sz="2400" b="1">
                <a:latin typeface="Comic Sans MS" pitchFamily="66" charset="0"/>
              </a:rPr>
              <a:t>Perché il grande foglio bianco è la tua isola,</a:t>
            </a:r>
            <a:br>
              <a:rPr lang="it-IT" sz="2400" b="1">
                <a:latin typeface="Comic Sans MS" pitchFamily="66" charset="0"/>
              </a:rPr>
            </a:br>
            <a:r>
              <a:rPr lang="it-IT" sz="2400" b="1">
                <a:latin typeface="Comic Sans MS" pitchFamily="66" charset="0"/>
              </a:rPr>
              <a:t>ed è proprio davanti a te!</a:t>
            </a:r>
            <a:br>
              <a:rPr lang="it-IT" sz="2400" b="1">
                <a:latin typeface="Comic Sans MS" pitchFamily="66" charset="0"/>
              </a:rPr>
            </a:br>
            <a:r>
              <a:rPr lang="it-IT" sz="2000"/>
              <a:t/>
            </a:r>
            <a:br>
              <a:rPr lang="it-IT" sz="2000"/>
            </a:br>
            <a:endParaRPr lang="it-IT" sz="20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4294967295"/>
          </p:nvPr>
        </p:nvSpPr>
        <p:spPr>
          <a:xfrm>
            <a:off x="554038" y="541338"/>
            <a:ext cx="7772400" cy="5040312"/>
          </a:xfrm>
        </p:spPr>
        <p:txBody>
          <a:bodyPr/>
          <a:lstStyle/>
          <a:p>
            <a:pPr marL="0" indent="0">
              <a:lnSpc>
                <a:spcPct val="80000"/>
              </a:lnSpc>
              <a:buFontTx/>
              <a:buNone/>
            </a:pPr>
            <a:endParaRPr lang="it-IT" sz="1400" b="1">
              <a:latin typeface="Comic Sans MS" pitchFamily="66" charset="0"/>
            </a:endParaRPr>
          </a:p>
          <a:p>
            <a:pPr marL="0" indent="0">
              <a:lnSpc>
                <a:spcPct val="135000"/>
              </a:lnSpc>
              <a:buFontTx/>
              <a:buNone/>
            </a:pPr>
            <a:r>
              <a:rPr lang="it-IT" sz="2400" b="1">
                <a:latin typeface="Comic Sans MS" pitchFamily="66" charset="0"/>
              </a:rPr>
              <a:t>Così sono gli uomini: capaci solo di vedere le macchie nere, non sanno riconoscere l'immenso foglio bianco che è la loro vita.</a:t>
            </a:r>
            <a:r>
              <a:rPr lang="it-IT" sz="2800" b="1">
                <a:latin typeface="Comic Sans MS" pitchFamily="66" charset="0"/>
              </a:rPr>
              <a:t/>
            </a:r>
            <a:br>
              <a:rPr lang="it-IT" sz="2800" b="1">
                <a:latin typeface="Comic Sans MS" pitchFamily="66" charset="0"/>
              </a:rPr>
            </a:br>
            <a:r>
              <a:rPr lang="it-IT" sz="2400" b="1">
                <a:latin typeface="Comic Sans MS" pitchFamily="66" charset="0"/>
              </a:rPr>
              <a:t>Tutti noi dovremmo essere, invece, consapevoli, che, nonostante le macchie nere della nostra esistenza,</a:t>
            </a:r>
            <a:r>
              <a:rPr lang="it-IT" sz="2000" b="1">
                <a:latin typeface="Comic Sans MS" pitchFamily="66" charset="0"/>
              </a:rPr>
              <a:t> </a:t>
            </a:r>
            <a:r>
              <a:rPr lang="it-IT" sz="2400" b="1">
                <a:latin typeface="Comic Sans MS" pitchFamily="66" charset="0"/>
              </a:rPr>
              <a:t>c'è, anche se nascosto, un bel foglio</a:t>
            </a:r>
          </a:p>
          <a:p>
            <a:pPr marL="0" indent="0">
              <a:lnSpc>
                <a:spcPct val="135000"/>
              </a:lnSpc>
              <a:buFontTx/>
              <a:buNone/>
            </a:pPr>
            <a:r>
              <a:rPr lang="it-IT" sz="2400" b="1">
                <a:latin typeface="Comic Sans MS" pitchFamily="66" charset="0"/>
              </a:rPr>
              <a:t>bianco, simbolo della vita,che vale sempre la pena di essere vissuta.</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685800" y="115888"/>
            <a:ext cx="7772400" cy="720725"/>
          </a:xfrm>
        </p:spPr>
        <p:txBody>
          <a:bodyPr/>
          <a:lstStyle/>
          <a:p>
            <a:r>
              <a:rPr lang="it-IT" sz="3600" b="1"/>
              <a:t>Un altro mondo</a:t>
            </a:r>
          </a:p>
        </p:txBody>
      </p:sp>
      <p:sp>
        <p:nvSpPr>
          <p:cNvPr id="277507" name="Rectangle 3"/>
          <p:cNvSpPr>
            <a:spLocks noGrp="1" noChangeArrowheads="1"/>
          </p:cNvSpPr>
          <p:nvPr>
            <p:ph type="body" idx="1"/>
          </p:nvPr>
        </p:nvSpPr>
        <p:spPr>
          <a:xfrm>
            <a:off x="395288" y="1123950"/>
            <a:ext cx="8353425" cy="5256213"/>
          </a:xfrm>
        </p:spPr>
        <p:txBody>
          <a:bodyPr/>
          <a:lstStyle/>
          <a:p>
            <a:pPr marL="0" indent="0">
              <a:lnSpc>
                <a:spcPct val="90000"/>
              </a:lnSpc>
              <a:buFontTx/>
              <a:buNone/>
            </a:pPr>
            <a:r>
              <a:rPr lang="it-IT" sz="2800"/>
              <a:t>Nel corso della vita si aprono molte porte, alcune delle quali sono l'accesso per realtà che non si vorrebbero conoscere, soglie che si attraversano con passi incerti e disperazione sul viso.</a:t>
            </a:r>
          </a:p>
          <a:p>
            <a:pPr marL="0" indent="0">
              <a:lnSpc>
                <a:spcPct val="90000"/>
              </a:lnSpc>
              <a:buFontTx/>
              <a:buNone/>
            </a:pPr>
            <a:r>
              <a:rPr lang="it-IT" sz="2800"/>
              <a:t>Si entra nell'orbita di un mondo in cui è difficile respirare.</a:t>
            </a:r>
          </a:p>
          <a:p>
            <a:pPr marL="0" indent="0">
              <a:lnSpc>
                <a:spcPct val="90000"/>
              </a:lnSpc>
              <a:buFontTx/>
              <a:buNone/>
            </a:pPr>
            <a:r>
              <a:rPr lang="it-IT" sz="2800"/>
              <a:t>In sottofondo il suono ordinario dell'emergenza, si parla nella tua lingua ma con termini a te sconosciuti e incomprensibili al momento. E' tutto così assurdo.</a:t>
            </a:r>
          </a:p>
          <a:p>
            <a:pPr marL="0" indent="0">
              <a:lnSpc>
                <a:spcPct val="90000"/>
              </a:lnSpc>
              <a:buFontTx/>
              <a:buNone/>
            </a:pPr>
            <a:r>
              <a:rPr lang="it-IT" sz="2800"/>
              <a:t>Questo mondo si chiama ''reparto di ematologia pediatrica e centro trapianti di midollo osseo'' situato nell'ospedale San Gerardo di Monza, undicesimo piano, settore C. Fa tanta paura il suo nome.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395288" y="549275"/>
            <a:ext cx="8353425" cy="5830888"/>
          </a:xfrm>
        </p:spPr>
        <p:txBody>
          <a:bodyPr/>
          <a:lstStyle/>
          <a:p>
            <a:pPr marL="0" indent="0">
              <a:lnSpc>
                <a:spcPct val="90000"/>
              </a:lnSpc>
              <a:buFontTx/>
              <a:buNone/>
            </a:pPr>
            <a:r>
              <a:rPr lang="it-IT" sz="2800"/>
              <a:t>……</a:t>
            </a:r>
          </a:p>
          <a:p>
            <a:pPr marL="0" indent="0">
              <a:lnSpc>
                <a:spcPct val="90000"/>
              </a:lnSpc>
              <a:buFontTx/>
              <a:buNone/>
            </a:pPr>
            <a:r>
              <a:rPr lang="it-IT" sz="2800"/>
              <a:t>In questo mondo non sei mai solo, hai sempre qualcuno pronto ad aiutarti. Non ci sono soldi si vive di sentimenti. Si cerca l'amore, nei corridoi e nella stanza si sente il profumo e la ricerca della speranza. L'essenza di questo mondo è un connubio tra vita e morte. Si sente la tensione, la voglia di vivere che a volte viene gelata dalla scelta di Dio. </a:t>
            </a:r>
          </a:p>
          <a:p>
            <a:pPr marL="0" indent="0">
              <a:lnSpc>
                <a:spcPct val="90000"/>
              </a:lnSpc>
              <a:buFontTx/>
              <a:buNone/>
            </a:pPr>
            <a:r>
              <a:rPr lang="it-IT" sz="2800"/>
              <a:t>A questo punto ti fermi un attimo e ti domandi qual è il criterio secondo il quale il Signore decide chi far proseguire il suo percorso verso la vetta della montagna e chi purtroppo deve interrompere il suo cammino.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body" idx="1"/>
          </p:nvPr>
        </p:nvSpPr>
        <p:spPr>
          <a:xfrm>
            <a:off x="395288" y="549275"/>
            <a:ext cx="8353425" cy="5830888"/>
          </a:xfrm>
        </p:spPr>
        <p:txBody>
          <a:bodyPr/>
          <a:lstStyle/>
          <a:p>
            <a:pPr marL="0" indent="0">
              <a:lnSpc>
                <a:spcPct val="90000"/>
              </a:lnSpc>
              <a:spcBef>
                <a:spcPct val="30000"/>
              </a:spcBef>
              <a:buFontTx/>
              <a:buNone/>
            </a:pPr>
            <a:r>
              <a:rPr lang="it-IT" sz="2800"/>
              <a:t>Credo che il Signore abbia scelto delle persone speciali di due, undici, dieci, sedici anni e che abbia in mente per loro un Progetto lontano dalla terra. Questi piccoli angeli venuti in terra come insegnanti essenziali nella vita di chi ha avuto la fortuna di incontrarli, proprio com'è successo a me con Stefania, una ragazza di undici anni al secondo trapianto. Lei è stata la forza che mi ha dato la spinta per affrontare il trapianto, che è riuscita a far sì che la voglia di vivere e di farcela a tutti i costi fosse superiore alla paura di un trapianto che poteva non andare a buon fine.</a:t>
            </a:r>
          </a:p>
          <a:p>
            <a:pPr marL="0" indent="0">
              <a:lnSpc>
                <a:spcPct val="90000"/>
              </a:lnSpc>
              <a:spcBef>
                <a:spcPct val="30000"/>
              </a:spcBef>
              <a:buFontTx/>
              <a:buNone/>
            </a:pPr>
            <a:r>
              <a:rPr lang="it-IT" sz="2800"/>
              <a:t>Ho affrontato il trapianto insieme ai miei genitori, a mia sorella e al mio ragazzo nel periodo più brutto per il reparto.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395288" y="404813"/>
            <a:ext cx="8353425" cy="5830887"/>
          </a:xfrm>
        </p:spPr>
        <p:txBody>
          <a:bodyPr/>
          <a:lstStyle/>
          <a:p>
            <a:pPr marL="0" indent="0">
              <a:lnSpc>
                <a:spcPct val="85000"/>
              </a:lnSpc>
              <a:buFontTx/>
              <a:buNone/>
            </a:pPr>
            <a:r>
              <a:rPr lang="it-IT" sz="2800"/>
              <a:t>Questa malattia avrà anche preso tutta la mia vita ma non me e se pur faccio fatica anche solo a salire sul marciapiede mi sento fortunata perché ho conosciuto un mondo nuovo che mi ha insegnato molto.</a:t>
            </a:r>
          </a:p>
          <a:p>
            <a:pPr marL="0" indent="0">
              <a:lnSpc>
                <a:spcPct val="85000"/>
              </a:lnSpc>
              <a:buFontTx/>
              <a:buNone/>
            </a:pPr>
            <a:r>
              <a:rPr lang="it-IT" sz="2800"/>
              <a:t>Ho imparato che il sorriso è più di una medicina, che bisogna vedere il bicchiere mezzo pieno e non mezzo vuoto, che si deve chiedere aiuto e non vergognarsi delle proprie debolezze. </a:t>
            </a:r>
          </a:p>
          <a:p>
            <a:pPr marL="0" indent="0">
              <a:lnSpc>
                <a:spcPct val="85000"/>
              </a:lnSpc>
              <a:buFontTx/>
              <a:buNone/>
            </a:pPr>
            <a:r>
              <a:rPr lang="it-IT" sz="2800"/>
              <a:t>In fondo la tua vita non sei solo tu ma è il risultato di più persone, la somma delle tue esperienze, l'insieme di difficoltà che la segnano che ne cambiano la forma e i colori.</a:t>
            </a:r>
          </a:p>
          <a:p>
            <a:pPr marL="0" indent="0">
              <a:lnSpc>
                <a:spcPct val="85000"/>
              </a:lnSpc>
              <a:buFontTx/>
              <a:buNone/>
            </a:pPr>
            <a:r>
              <a:rPr lang="it-IT" sz="2800"/>
              <a:t>Non esiste magia o incantesimo, sei solo tu che puoi fare della tua vita un capolavoro. </a:t>
            </a:r>
          </a:p>
          <a:p>
            <a:pPr marL="0" indent="0">
              <a:lnSpc>
                <a:spcPct val="85000"/>
              </a:lnSpc>
              <a:buFontTx/>
              <a:buNone/>
            </a:pPr>
            <a:r>
              <a:rPr lang="it-IT" sz="2800"/>
              <a:t>Dio ci dà gli strumenti per andare avanti basta solo saperli cogliere.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395288" y="549275"/>
            <a:ext cx="8353425" cy="5830888"/>
          </a:xfrm>
        </p:spPr>
        <p:txBody>
          <a:bodyPr/>
          <a:lstStyle/>
          <a:p>
            <a:pPr marL="0" indent="0">
              <a:lnSpc>
                <a:spcPct val="90000"/>
              </a:lnSpc>
              <a:buFontTx/>
              <a:buNone/>
            </a:pPr>
            <a:r>
              <a:rPr lang="it-IT" sz="2800"/>
              <a:t>Ho imparato a non mollare mai e che se un giorno pensassi di farlo non mi resterà che ricordare il motivo per il quale ho resistito fino ad ora.</a:t>
            </a:r>
          </a:p>
          <a:p>
            <a:pPr marL="0" indent="0">
              <a:lnSpc>
                <a:spcPct val="90000"/>
              </a:lnSpc>
              <a:buFontTx/>
              <a:buNone/>
            </a:pPr>
            <a:r>
              <a:rPr lang="it-IT" sz="2800"/>
              <a:t>Mi ha insegnato a pensare alla meta e non a quanto sia lungo il tragitto, a rimboccarmi le maniche e a non avere paura della fatica, a guardarmi allo specchio e a non notare solo quelle guance troppo gonfie e quelle gambe così magre ma ad ammirare quella guerriera che ha lottato per tenersi stretta la sua vita, a gioire per ogni mio progresso anche se minimo, a ricordarmi che nella vita il sole esiste per tutti.</a:t>
            </a:r>
          </a:p>
          <a:p>
            <a:pPr marL="0" indent="0">
              <a:lnSpc>
                <a:spcPct val="90000"/>
              </a:lnSpc>
              <a:buFontTx/>
              <a:buNone/>
            </a:pPr>
            <a:endParaRPr lang="it-IT" sz="2800"/>
          </a:p>
          <a:p>
            <a:pPr marL="0" indent="0" algn="r">
              <a:lnSpc>
                <a:spcPct val="90000"/>
              </a:lnSpc>
              <a:buFontTx/>
              <a:buNone/>
            </a:pPr>
            <a:r>
              <a:rPr lang="it-IT" sz="2800" i="1"/>
              <a:t>Francesca, 19 aa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76275" y="866775"/>
            <a:ext cx="7772400" cy="2513013"/>
          </a:xfrm>
          <a:prstGeom prst="rect">
            <a:avLst/>
          </a:prstGeom>
          <a:noFill/>
          <a:ln w="9525">
            <a:noFill/>
            <a:miter lim="800000"/>
            <a:headEnd/>
            <a:tailEnd/>
          </a:ln>
          <a:effectLst/>
        </p:spPr>
        <p:txBody>
          <a:bodyPr anchor="ctr"/>
          <a:lstStyle/>
          <a:p>
            <a:pPr algn="ctr">
              <a:lnSpc>
                <a:spcPct val="135000"/>
              </a:lnSpc>
            </a:pPr>
            <a:r>
              <a:rPr lang="it-IT" sz="4400" b="1">
                <a:solidFill>
                  <a:srgbClr val="FFFF00"/>
                </a:solidFill>
                <a:effectLst>
                  <a:outerShdw blurRad="38100" dist="38100" dir="2700000" algn="tl">
                    <a:srgbClr val="FFFFFF"/>
                  </a:outerShdw>
                </a:effectLst>
                <a:latin typeface="Comic Sans MS" pitchFamily="66" charset="0"/>
                <a:ea typeface="MS PGothic" pitchFamily="34" charset="-128"/>
              </a:rPr>
              <a:t>Un giorno senza sorriso</a:t>
            </a:r>
          </a:p>
          <a:p>
            <a:pPr algn="ctr">
              <a:lnSpc>
                <a:spcPct val="135000"/>
              </a:lnSpc>
            </a:pPr>
            <a:r>
              <a:rPr lang="it-IT" sz="4400" b="1">
                <a:solidFill>
                  <a:srgbClr val="FFFF00"/>
                </a:solidFill>
                <a:effectLst>
                  <a:outerShdw blurRad="38100" dist="38100" dir="2700000" algn="tl">
                    <a:srgbClr val="FFFFFF"/>
                  </a:outerShdw>
                </a:effectLst>
                <a:latin typeface="Comic Sans MS" pitchFamily="66" charset="0"/>
                <a:ea typeface="MS PGothic" pitchFamily="34" charset="-128"/>
              </a:rPr>
              <a:t>è un giorno perso.</a:t>
            </a:r>
          </a:p>
        </p:txBody>
      </p:sp>
      <p:sp>
        <p:nvSpPr>
          <p:cNvPr id="17411" name="Rectangle 3"/>
          <p:cNvSpPr>
            <a:spLocks noChangeArrowheads="1"/>
          </p:cNvSpPr>
          <p:nvPr/>
        </p:nvSpPr>
        <p:spPr bwMode="auto">
          <a:xfrm>
            <a:off x="2066925" y="5165725"/>
            <a:ext cx="3857625" cy="620713"/>
          </a:xfrm>
          <a:prstGeom prst="rect">
            <a:avLst/>
          </a:prstGeom>
          <a:noFill/>
          <a:ln w="9525">
            <a:noFill/>
            <a:miter lim="800000"/>
            <a:headEnd/>
            <a:tailEnd/>
          </a:ln>
          <a:effectLst/>
        </p:spPr>
        <p:txBody>
          <a:bodyPr/>
          <a:lstStyle/>
          <a:p>
            <a:pPr marL="342900" indent="-342900" algn="r">
              <a:spcBef>
                <a:spcPct val="20000"/>
              </a:spcBef>
              <a:buClr>
                <a:schemeClr val="tx2"/>
              </a:buClr>
              <a:buSzPct val="75000"/>
              <a:buFont typeface="Wingdings" pitchFamily="2" charset="2"/>
              <a:buNone/>
            </a:pPr>
            <a:r>
              <a:rPr lang="it-IT" sz="3200" b="1" i="1">
                <a:solidFill>
                  <a:schemeClr val="bg1"/>
                </a:solidFill>
                <a:effectLst>
                  <a:outerShdw blurRad="38100" dist="38100" dir="2700000" algn="tl">
                    <a:srgbClr val="808080"/>
                  </a:outerShdw>
                </a:effectLst>
                <a:latin typeface="Comic Sans MS" pitchFamily="66" charset="0"/>
                <a:ea typeface="MS PGothic" pitchFamily="34" charset="-128"/>
              </a:rPr>
              <a:t>Charlie Chaplin</a:t>
            </a:r>
          </a:p>
        </p:txBody>
      </p:sp>
      <p:sp>
        <p:nvSpPr>
          <p:cNvPr id="362500" name="AutoShape 4" descr="551783_484471344901015_14062973_n"/>
          <p:cNvSpPr>
            <a:spLocks noChangeAspect="1" noChangeArrowheads="1"/>
          </p:cNvSpPr>
          <p:nvPr/>
        </p:nvSpPr>
        <p:spPr bwMode="auto">
          <a:xfrm>
            <a:off x="4419600" y="3276600"/>
            <a:ext cx="304800" cy="304800"/>
          </a:xfrm>
          <a:prstGeom prst="rect">
            <a:avLst/>
          </a:prstGeom>
          <a:noFill/>
        </p:spPr>
        <p:txBody>
          <a:bodyPr/>
          <a:lstStyle/>
          <a:p>
            <a:endParaRPr lang="it-IT"/>
          </a:p>
        </p:txBody>
      </p:sp>
      <p:pic>
        <p:nvPicPr>
          <p:cNvPr id="362501" name="Picture 5" descr="551783_484471344901015_14062973_n"/>
          <p:cNvPicPr>
            <a:picLocks noChangeAspect="1" noChangeArrowheads="1"/>
          </p:cNvPicPr>
          <p:nvPr/>
        </p:nvPicPr>
        <p:blipFill>
          <a:blip r:embed="rId2" cstate="print"/>
          <a:srcRect l="2924" r="3874"/>
          <a:stretch>
            <a:fillRect/>
          </a:stretch>
        </p:blipFill>
        <p:spPr bwMode="auto">
          <a:xfrm>
            <a:off x="6292850" y="4146550"/>
            <a:ext cx="2176463" cy="1601788"/>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46063" y="1106488"/>
            <a:ext cx="9144000" cy="1587"/>
          </a:xfrm>
          <a:prstGeom prst="rect">
            <a:avLst/>
          </a:prstGeom>
          <a:noFill/>
          <a:ln w="9525" cap="flat">
            <a:noFill/>
            <a:round/>
            <a:headEnd/>
            <a:tailEnd/>
          </a:ln>
          <a:effectLst/>
        </p:spPr>
        <p:txBody>
          <a:bodyPr wrap="none" anchor="ctr"/>
          <a:lstStyle/>
          <a:p>
            <a:endParaRPr lang="it-IT"/>
          </a:p>
        </p:txBody>
      </p:sp>
      <p:sp>
        <p:nvSpPr>
          <p:cNvPr id="15362" name="Rectangle 2"/>
          <p:cNvSpPr>
            <a:spLocks noChangeArrowheads="1"/>
          </p:cNvSpPr>
          <p:nvPr/>
        </p:nvSpPr>
        <p:spPr bwMode="auto">
          <a:xfrm>
            <a:off x="696913" y="469900"/>
            <a:ext cx="7713662" cy="441325"/>
          </a:xfrm>
          <a:prstGeom prst="rect">
            <a:avLst/>
          </a:prstGeom>
          <a:solidFill>
            <a:srgbClr val="FFFFFF"/>
          </a:solidFill>
          <a:ln w="9360" cap="sq">
            <a:solidFill>
              <a:srgbClr val="000000"/>
            </a:solidFill>
            <a:miter lim="800000"/>
            <a:headEnd/>
            <a:tailEnd/>
          </a:ln>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200">
                <a:solidFill>
                  <a:srgbClr val="0000FF"/>
                </a:solidFill>
                <a:latin typeface="Arial Black" pitchFamily="32" charset="0"/>
                <a:cs typeface="Times New Roman" pitchFamily="16" charset="0"/>
              </a:rPr>
              <a:t>ESEMPIO DI ORGANIGRAMMA PSICO-SOCIALE</a:t>
            </a:r>
          </a:p>
        </p:txBody>
      </p:sp>
      <p:sp>
        <p:nvSpPr>
          <p:cNvPr id="15363" name="Text Box 3"/>
          <p:cNvSpPr txBox="1">
            <a:spLocks noChangeArrowheads="1"/>
          </p:cNvSpPr>
          <p:nvPr/>
        </p:nvSpPr>
        <p:spPr bwMode="auto">
          <a:xfrm>
            <a:off x="328613" y="1552575"/>
            <a:ext cx="3598862" cy="639763"/>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2" charset="0"/>
              </a:rPr>
              <a:t>DIRETTORE DELLA</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2" charset="0"/>
              </a:rPr>
              <a:t>CLINICA PEDIATRICA</a:t>
            </a:r>
          </a:p>
        </p:txBody>
      </p:sp>
      <p:sp>
        <p:nvSpPr>
          <p:cNvPr id="15364" name="Text Box 4"/>
          <p:cNvSpPr txBox="1">
            <a:spLocks noChangeArrowheads="1"/>
          </p:cNvSpPr>
          <p:nvPr/>
        </p:nvSpPr>
        <p:spPr bwMode="auto">
          <a:xfrm>
            <a:off x="4827588" y="1552575"/>
            <a:ext cx="4102100" cy="641350"/>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2" charset="0"/>
              </a:rPr>
              <a:t>PRESIDENTE DELL'ASSOCIAZIONE GENITORI</a:t>
            </a:r>
          </a:p>
        </p:txBody>
      </p:sp>
      <p:sp>
        <p:nvSpPr>
          <p:cNvPr id="15365" name="Text Box 5"/>
          <p:cNvSpPr txBox="1">
            <a:spLocks noChangeArrowheads="1"/>
          </p:cNvSpPr>
          <p:nvPr/>
        </p:nvSpPr>
        <p:spPr bwMode="auto">
          <a:xfrm>
            <a:off x="2854325" y="2573338"/>
            <a:ext cx="3135313" cy="781050"/>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2" charset="0"/>
              </a:rPr>
              <a:t>MEDICO EMATOLOGO</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b="1">
                <a:solidFill>
                  <a:srgbClr val="000000"/>
                </a:solidFill>
                <a:latin typeface="Tahoma" pitchFamily="32" charset="0"/>
              </a:rPr>
              <a:t>RESPONSABILE DEL </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b="1">
                <a:solidFill>
                  <a:srgbClr val="000000"/>
                </a:solidFill>
                <a:latin typeface="Tahoma" pitchFamily="32" charset="0"/>
              </a:rPr>
              <a:t>PROGRAMMA PSICO-SOCIALE</a:t>
            </a:r>
          </a:p>
        </p:txBody>
      </p:sp>
      <p:sp>
        <p:nvSpPr>
          <p:cNvPr id="15366" name="Text Box 6"/>
          <p:cNvSpPr txBox="1">
            <a:spLocks noChangeArrowheads="1"/>
          </p:cNvSpPr>
          <p:nvPr/>
        </p:nvSpPr>
        <p:spPr bwMode="auto">
          <a:xfrm>
            <a:off x="2878138" y="3649663"/>
            <a:ext cx="3133725" cy="574675"/>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000000"/>
                </a:solidFill>
                <a:latin typeface="Tahoma" pitchFamily="32" charset="0"/>
              </a:rPr>
              <a:t>ASSISTENTE SOCIALE</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b="1">
                <a:solidFill>
                  <a:srgbClr val="000000"/>
                </a:solidFill>
                <a:latin typeface="Tahoma" pitchFamily="32" charset="0"/>
              </a:rPr>
              <a:t>COORDINATORE</a:t>
            </a:r>
          </a:p>
        </p:txBody>
      </p:sp>
      <p:sp>
        <p:nvSpPr>
          <p:cNvPr id="15367" name="Text Box 7"/>
          <p:cNvSpPr txBox="1">
            <a:spLocks noChangeArrowheads="1"/>
          </p:cNvSpPr>
          <p:nvPr/>
        </p:nvSpPr>
        <p:spPr bwMode="auto">
          <a:xfrm>
            <a:off x="6227763" y="3754438"/>
            <a:ext cx="2759075" cy="357187"/>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marL="457200" indent="-455613">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it-IT" sz="1600" b="1">
                <a:solidFill>
                  <a:srgbClr val="000000"/>
                </a:solidFill>
                <a:latin typeface="Tahoma" pitchFamily="32" charset="0"/>
              </a:rPr>
              <a:t>1.PSICOLOGO CLINICO</a:t>
            </a:r>
          </a:p>
        </p:txBody>
      </p:sp>
      <p:sp>
        <p:nvSpPr>
          <p:cNvPr id="15368" name="Text Box 8"/>
          <p:cNvSpPr txBox="1">
            <a:spLocks noChangeArrowheads="1"/>
          </p:cNvSpPr>
          <p:nvPr/>
        </p:nvSpPr>
        <p:spPr bwMode="auto">
          <a:xfrm>
            <a:off x="214313" y="4962525"/>
            <a:ext cx="1566862" cy="601663"/>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2" charset="0"/>
              </a:rPr>
              <a:t>SCUOLA IN</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2" charset="0"/>
              </a:rPr>
              <a:t>OSPEDALE</a:t>
            </a:r>
          </a:p>
        </p:txBody>
      </p:sp>
      <p:sp>
        <p:nvSpPr>
          <p:cNvPr id="15369" name="Text Box 9"/>
          <p:cNvSpPr txBox="1">
            <a:spLocks noChangeArrowheads="1"/>
          </p:cNvSpPr>
          <p:nvPr/>
        </p:nvSpPr>
        <p:spPr bwMode="auto">
          <a:xfrm>
            <a:off x="3784600" y="4962525"/>
            <a:ext cx="1300163" cy="601663"/>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2" charset="0"/>
              </a:rPr>
              <a:t>CLOWN</a:t>
            </a:r>
          </a:p>
          <a:p>
            <a:pPr algn="ctr" eaLnBrk="0" hangingPunct="0">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2" charset="0"/>
              </a:rPr>
              <a:t>DOTTORI </a:t>
            </a:r>
          </a:p>
        </p:txBody>
      </p:sp>
      <p:sp>
        <p:nvSpPr>
          <p:cNvPr id="15370" name="Text Box 10"/>
          <p:cNvSpPr txBox="1">
            <a:spLocks noChangeArrowheads="1"/>
          </p:cNvSpPr>
          <p:nvPr/>
        </p:nvSpPr>
        <p:spPr bwMode="auto">
          <a:xfrm>
            <a:off x="5194300" y="4962525"/>
            <a:ext cx="1654175" cy="601663"/>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2" charset="0"/>
              </a:rPr>
              <a:t>ARTETERAPIA </a:t>
            </a:r>
          </a:p>
        </p:txBody>
      </p:sp>
      <p:sp>
        <p:nvSpPr>
          <p:cNvPr id="15371" name="Text Box 11"/>
          <p:cNvSpPr txBox="1">
            <a:spLocks noChangeArrowheads="1"/>
          </p:cNvSpPr>
          <p:nvPr/>
        </p:nvSpPr>
        <p:spPr bwMode="auto">
          <a:xfrm>
            <a:off x="6978650" y="4962525"/>
            <a:ext cx="1931988" cy="601663"/>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2" charset="0"/>
              </a:rPr>
              <a:t>VOLONTARIATO</a:t>
            </a:r>
          </a:p>
          <a:p>
            <a:pPr eaLnBrk="0" hangingPunct="0">
              <a:spcBef>
                <a:spcPts val="3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300" b="1">
                <a:solidFill>
                  <a:srgbClr val="000000"/>
                </a:solidFill>
                <a:latin typeface="Tahoma" pitchFamily="32" charset="0"/>
              </a:rPr>
              <a:t>ABIO - Altro</a:t>
            </a:r>
          </a:p>
        </p:txBody>
      </p:sp>
      <p:sp>
        <p:nvSpPr>
          <p:cNvPr id="15372" name="Line 12"/>
          <p:cNvSpPr>
            <a:spLocks noChangeShapeType="1"/>
          </p:cNvSpPr>
          <p:nvPr/>
        </p:nvSpPr>
        <p:spPr bwMode="auto">
          <a:xfrm>
            <a:off x="3276600" y="2181225"/>
            <a:ext cx="1588" cy="381000"/>
          </a:xfrm>
          <a:prstGeom prst="line">
            <a:avLst/>
          </a:prstGeom>
          <a:noFill/>
          <a:ln w="19080" cap="sq">
            <a:solidFill>
              <a:srgbClr val="FFFFFF"/>
            </a:solidFill>
            <a:miter lim="800000"/>
            <a:headEnd type="triangle" w="med" len="med"/>
            <a:tailEnd type="triangle" w="med" len="med"/>
          </a:ln>
          <a:effectLst/>
        </p:spPr>
        <p:txBody>
          <a:bodyPr/>
          <a:lstStyle/>
          <a:p>
            <a:endParaRPr lang="it-IT"/>
          </a:p>
        </p:txBody>
      </p:sp>
      <p:sp>
        <p:nvSpPr>
          <p:cNvPr id="15373" name="Line 13"/>
          <p:cNvSpPr>
            <a:spLocks noChangeShapeType="1"/>
          </p:cNvSpPr>
          <p:nvPr/>
        </p:nvSpPr>
        <p:spPr bwMode="auto">
          <a:xfrm>
            <a:off x="5381625" y="2181225"/>
            <a:ext cx="1588" cy="381000"/>
          </a:xfrm>
          <a:prstGeom prst="line">
            <a:avLst/>
          </a:prstGeom>
          <a:noFill/>
          <a:ln w="19080" cap="sq">
            <a:solidFill>
              <a:srgbClr val="FFFFFF"/>
            </a:solidFill>
            <a:miter lim="800000"/>
            <a:headEnd type="triangle" w="med" len="med"/>
            <a:tailEnd type="triangle" w="med" len="med"/>
          </a:ln>
          <a:effectLst/>
        </p:spPr>
        <p:txBody>
          <a:bodyPr/>
          <a:lstStyle/>
          <a:p>
            <a:endParaRPr lang="it-IT"/>
          </a:p>
        </p:txBody>
      </p:sp>
      <p:sp>
        <p:nvSpPr>
          <p:cNvPr id="15374" name="Line 14"/>
          <p:cNvSpPr>
            <a:spLocks noChangeShapeType="1"/>
          </p:cNvSpPr>
          <p:nvPr/>
        </p:nvSpPr>
        <p:spPr bwMode="auto">
          <a:xfrm>
            <a:off x="4402138" y="3340100"/>
            <a:ext cx="1587" cy="304800"/>
          </a:xfrm>
          <a:prstGeom prst="line">
            <a:avLst/>
          </a:prstGeom>
          <a:noFill/>
          <a:ln w="19080" cap="sq">
            <a:solidFill>
              <a:srgbClr val="FFFFFF"/>
            </a:solidFill>
            <a:miter lim="800000"/>
            <a:headEnd type="triangle" w="med" len="med"/>
            <a:tailEnd type="triangle" w="med" len="med"/>
          </a:ln>
          <a:effectLst/>
        </p:spPr>
        <p:txBody>
          <a:bodyPr/>
          <a:lstStyle/>
          <a:p>
            <a:endParaRPr lang="it-IT"/>
          </a:p>
        </p:txBody>
      </p:sp>
      <p:sp>
        <p:nvSpPr>
          <p:cNvPr id="15375" name="Line 15"/>
          <p:cNvSpPr>
            <a:spLocks noChangeShapeType="1"/>
          </p:cNvSpPr>
          <p:nvPr/>
        </p:nvSpPr>
        <p:spPr bwMode="auto">
          <a:xfrm>
            <a:off x="3949700" y="1839913"/>
            <a:ext cx="876300" cy="1587"/>
          </a:xfrm>
          <a:prstGeom prst="line">
            <a:avLst/>
          </a:prstGeom>
          <a:noFill/>
          <a:ln w="19080" cap="sq">
            <a:solidFill>
              <a:srgbClr val="FFFFFF"/>
            </a:solidFill>
            <a:miter lim="800000"/>
            <a:headEnd type="triangle" w="med" len="med"/>
            <a:tailEnd type="triangle" w="med" len="med"/>
          </a:ln>
          <a:effectLst/>
        </p:spPr>
        <p:txBody>
          <a:bodyPr/>
          <a:lstStyle/>
          <a:p>
            <a:endParaRPr lang="it-IT"/>
          </a:p>
        </p:txBody>
      </p:sp>
      <p:sp>
        <p:nvSpPr>
          <p:cNvPr id="15376" name="Line 16"/>
          <p:cNvSpPr>
            <a:spLocks noChangeShapeType="1"/>
          </p:cNvSpPr>
          <p:nvPr/>
        </p:nvSpPr>
        <p:spPr bwMode="auto">
          <a:xfrm flipV="1">
            <a:off x="1176338" y="4241800"/>
            <a:ext cx="2911475" cy="733425"/>
          </a:xfrm>
          <a:prstGeom prst="line">
            <a:avLst/>
          </a:prstGeom>
          <a:noFill/>
          <a:ln w="19080" cap="sq">
            <a:solidFill>
              <a:srgbClr val="FFFFFF"/>
            </a:solidFill>
            <a:miter lim="800000"/>
            <a:headEnd/>
            <a:tailEnd type="triangle" w="med" len="med"/>
          </a:ln>
          <a:effectLst/>
        </p:spPr>
        <p:txBody>
          <a:bodyPr/>
          <a:lstStyle/>
          <a:p>
            <a:endParaRPr lang="it-IT"/>
          </a:p>
        </p:txBody>
      </p:sp>
      <p:sp>
        <p:nvSpPr>
          <p:cNvPr id="15377" name="Line 17"/>
          <p:cNvSpPr>
            <a:spLocks noChangeShapeType="1"/>
          </p:cNvSpPr>
          <p:nvPr/>
        </p:nvSpPr>
        <p:spPr bwMode="auto">
          <a:xfrm flipH="1" flipV="1">
            <a:off x="5838825" y="4241800"/>
            <a:ext cx="1849438" cy="733425"/>
          </a:xfrm>
          <a:prstGeom prst="line">
            <a:avLst/>
          </a:prstGeom>
          <a:noFill/>
          <a:ln w="19080" cap="sq">
            <a:solidFill>
              <a:srgbClr val="FFFFFF"/>
            </a:solidFill>
            <a:miter lim="800000"/>
            <a:headEnd/>
            <a:tailEnd type="triangle" w="med" len="med"/>
          </a:ln>
          <a:effectLst/>
        </p:spPr>
        <p:txBody>
          <a:bodyPr/>
          <a:lstStyle/>
          <a:p>
            <a:endParaRPr lang="it-IT"/>
          </a:p>
        </p:txBody>
      </p:sp>
      <p:sp>
        <p:nvSpPr>
          <p:cNvPr id="15378" name="Line 18"/>
          <p:cNvSpPr>
            <a:spLocks noChangeShapeType="1"/>
          </p:cNvSpPr>
          <p:nvPr/>
        </p:nvSpPr>
        <p:spPr bwMode="auto">
          <a:xfrm flipV="1">
            <a:off x="2733675" y="4256088"/>
            <a:ext cx="1658938" cy="719137"/>
          </a:xfrm>
          <a:prstGeom prst="line">
            <a:avLst/>
          </a:prstGeom>
          <a:noFill/>
          <a:ln w="19080" cap="sq">
            <a:solidFill>
              <a:srgbClr val="FFFFFF"/>
            </a:solidFill>
            <a:miter lim="800000"/>
            <a:headEnd/>
            <a:tailEnd type="triangle" w="med" len="med"/>
          </a:ln>
          <a:effectLst/>
        </p:spPr>
        <p:txBody>
          <a:bodyPr/>
          <a:lstStyle/>
          <a:p>
            <a:endParaRPr lang="it-IT"/>
          </a:p>
        </p:txBody>
      </p:sp>
      <p:sp>
        <p:nvSpPr>
          <p:cNvPr id="15379" name="Line 19"/>
          <p:cNvSpPr>
            <a:spLocks noChangeShapeType="1"/>
          </p:cNvSpPr>
          <p:nvPr/>
        </p:nvSpPr>
        <p:spPr bwMode="auto">
          <a:xfrm flipV="1">
            <a:off x="4443413" y="4222750"/>
            <a:ext cx="454025" cy="752475"/>
          </a:xfrm>
          <a:prstGeom prst="line">
            <a:avLst/>
          </a:prstGeom>
          <a:noFill/>
          <a:ln w="19080" cap="sq">
            <a:solidFill>
              <a:srgbClr val="FFFFFF"/>
            </a:solidFill>
            <a:miter lim="800000"/>
            <a:headEnd/>
            <a:tailEnd type="triangle" w="med" len="med"/>
          </a:ln>
          <a:effectLst/>
        </p:spPr>
        <p:txBody>
          <a:bodyPr/>
          <a:lstStyle/>
          <a:p>
            <a:endParaRPr lang="it-IT"/>
          </a:p>
        </p:txBody>
      </p:sp>
      <p:sp>
        <p:nvSpPr>
          <p:cNvPr id="15380" name="Line 20"/>
          <p:cNvSpPr>
            <a:spLocks noChangeShapeType="1"/>
          </p:cNvSpPr>
          <p:nvPr/>
        </p:nvSpPr>
        <p:spPr bwMode="auto">
          <a:xfrm flipH="1" flipV="1">
            <a:off x="5229225" y="4241800"/>
            <a:ext cx="730250" cy="733425"/>
          </a:xfrm>
          <a:prstGeom prst="line">
            <a:avLst/>
          </a:prstGeom>
          <a:noFill/>
          <a:ln w="19080" cap="sq">
            <a:solidFill>
              <a:srgbClr val="FFFFFF"/>
            </a:solidFill>
            <a:miter lim="800000"/>
            <a:headEnd/>
            <a:tailEnd type="triangle" w="med" len="med"/>
          </a:ln>
          <a:effectLst/>
        </p:spPr>
        <p:txBody>
          <a:bodyPr/>
          <a:lstStyle/>
          <a:p>
            <a:endParaRPr lang="it-IT"/>
          </a:p>
        </p:txBody>
      </p:sp>
      <p:sp>
        <p:nvSpPr>
          <p:cNvPr id="15381" name="Line 21"/>
          <p:cNvSpPr>
            <a:spLocks noChangeShapeType="1"/>
          </p:cNvSpPr>
          <p:nvPr/>
        </p:nvSpPr>
        <p:spPr bwMode="auto">
          <a:xfrm flipH="1" flipV="1">
            <a:off x="2138363" y="2209800"/>
            <a:ext cx="741362" cy="1665288"/>
          </a:xfrm>
          <a:prstGeom prst="line">
            <a:avLst/>
          </a:prstGeom>
          <a:noFill/>
          <a:ln w="19080" cap="sq">
            <a:solidFill>
              <a:srgbClr val="FFFFFF"/>
            </a:solidFill>
            <a:miter lim="800000"/>
            <a:headEnd type="triangle" w="med" len="med"/>
            <a:tailEnd type="triangle" w="med" len="med"/>
          </a:ln>
          <a:effectLst/>
        </p:spPr>
        <p:txBody>
          <a:bodyPr/>
          <a:lstStyle/>
          <a:p>
            <a:endParaRPr lang="it-IT"/>
          </a:p>
        </p:txBody>
      </p:sp>
      <p:sp>
        <p:nvSpPr>
          <p:cNvPr id="15382" name="Line 22"/>
          <p:cNvSpPr>
            <a:spLocks noChangeShapeType="1"/>
          </p:cNvSpPr>
          <p:nvPr/>
        </p:nvSpPr>
        <p:spPr bwMode="auto">
          <a:xfrm flipV="1">
            <a:off x="6045200" y="2241550"/>
            <a:ext cx="733425" cy="1612900"/>
          </a:xfrm>
          <a:prstGeom prst="line">
            <a:avLst/>
          </a:prstGeom>
          <a:noFill/>
          <a:ln w="19080" cap="sq">
            <a:solidFill>
              <a:srgbClr val="FFFFFF"/>
            </a:solidFill>
            <a:miter lim="800000"/>
            <a:headEnd type="triangle" w="med" len="med"/>
            <a:tailEnd type="triangle" w="med" len="med"/>
          </a:ln>
          <a:effectLst/>
        </p:spPr>
        <p:txBody>
          <a:bodyPr/>
          <a:lstStyle/>
          <a:p>
            <a:endParaRPr lang="it-IT"/>
          </a:p>
        </p:txBody>
      </p:sp>
      <p:sp>
        <p:nvSpPr>
          <p:cNvPr id="15383" name="Line 23"/>
          <p:cNvSpPr>
            <a:spLocks noChangeShapeType="1"/>
          </p:cNvSpPr>
          <p:nvPr/>
        </p:nvSpPr>
        <p:spPr bwMode="auto">
          <a:xfrm>
            <a:off x="6059488" y="3957638"/>
            <a:ext cx="152400" cy="1587"/>
          </a:xfrm>
          <a:prstGeom prst="line">
            <a:avLst/>
          </a:prstGeom>
          <a:noFill/>
          <a:ln w="19080" cap="sq">
            <a:solidFill>
              <a:srgbClr val="FFFFFF"/>
            </a:solidFill>
            <a:miter lim="800000"/>
            <a:headEnd/>
            <a:tailEnd/>
          </a:ln>
          <a:effectLst/>
        </p:spPr>
        <p:txBody>
          <a:bodyPr/>
          <a:lstStyle/>
          <a:p>
            <a:endParaRPr lang="it-IT"/>
          </a:p>
        </p:txBody>
      </p:sp>
      <p:sp>
        <p:nvSpPr>
          <p:cNvPr id="15384" name="Text Box 24"/>
          <p:cNvSpPr txBox="1">
            <a:spLocks noChangeArrowheads="1"/>
          </p:cNvSpPr>
          <p:nvPr/>
        </p:nvSpPr>
        <p:spPr bwMode="auto">
          <a:xfrm>
            <a:off x="1914525" y="4962525"/>
            <a:ext cx="1768475" cy="601663"/>
          </a:xfrm>
          <a:prstGeom prst="rect">
            <a:avLst/>
          </a:prstGeom>
          <a:solidFill>
            <a:srgbClr val="FFFFFF"/>
          </a:solidFill>
          <a:ln w="9360" cap="sq">
            <a:solidFill>
              <a:srgbClr val="000000"/>
            </a:solidFill>
            <a:miter lim="800000"/>
            <a:headEnd/>
            <a:tailEnd/>
          </a:ln>
          <a:effectLst>
            <a:outerShdw dist="17819" dir="2700000" algn="ctr" rotWithShape="0">
              <a:srgbClr val="808080"/>
            </a:outerShdw>
          </a:effectLst>
        </p:spPr>
        <p:txBody>
          <a:bodyPr lIns="90000" tIns="46800" rIns="90000" bIns="46800"/>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600" b="1">
                <a:solidFill>
                  <a:srgbClr val="000000"/>
                </a:solidFill>
                <a:latin typeface="Tahoma" pitchFamily="32" charset="0"/>
              </a:rPr>
              <a:t>ASSOCIAZIONE GENITORI</a:t>
            </a:r>
          </a:p>
        </p:txBody>
      </p:sp>
      <p:sp>
        <p:nvSpPr>
          <p:cNvPr id="15385" name="Rectangle 25"/>
          <p:cNvSpPr>
            <a:spLocks noChangeArrowheads="1"/>
          </p:cNvSpPr>
          <p:nvPr/>
        </p:nvSpPr>
        <p:spPr bwMode="auto">
          <a:xfrm>
            <a:off x="119063" y="5970588"/>
            <a:ext cx="8913812" cy="368300"/>
          </a:xfrm>
          <a:prstGeom prst="rect">
            <a:avLst/>
          </a:prstGeom>
          <a:noFill/>
          <a:ln w="9525" cap="flat">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800" b="1">
                <a:solidFill>
                  <a:srgbClr val="FFFFFF"/>
                </a:solidFill>
                <a:latin typeface="Tahoma" pitchFamily="32" charset="0"/>
              </a:rPr>
              <a:t>I “TESTIMONI ESPERTI” INCONTRANO GENITORI E BAMBINI ALL’ESORDIO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3200400" y="2574925"/>
            <a:ext cx="2438400" cy="396875"/>
          </a:xfrm>
          <a:prstGeom prst="rect">
            <a:avLst/>
          </a:prstGeom>
          <a:solidFill>
            <a:srgbClr val="FFFF66"/>
          </a:solidFill>
          <a:ln w="9525">
            <a:noFill/>
            <a:miter lim="800000"/>
            <a:headEnd/>
            <a:tailEnd/>
          </a:ln>
          <a:effectLst/>
        </p:spPr>
        <p:txBody>
          <a:bodyPr>
            <a:spAutoFit/>
          </a:bodyPr>
          <a:lstStyle/>
          <a:p>
            <a:pPr algn="ctr">
              <a:spcBef>
                <a:spcPct val="50000"/>
              </a:spcBef>
            </a:pPr>
            <a:r>
              <a:rPr lang="it-IT" sz="2000">
                <a:solidFill>
                  <a:srgbClr val="000072"/>
                </a:solidFill>
                <a:latin typeface="Comic Sans MS" pitchFamily="66" charset="0"/>
              </a:rPr>
              <a:t>STRESS</a:t>
            </a:r>
          </a:p>
        </p:txBody>
      </p:sp>
      <p:sp>
        <p:nvSpPr>
          <p:cNvPr id="361475" name="Rectangle 3"/>
          <p:cNvSpPr>
            <a:spLocks noGrp="1" noChangeArrowheads="1"/>
          </p:cNvSpPr>
          <p:nvPr>
            <p:ph type="title"/>
          </p:nvPr>
        </p:nvSpPr>
        <p:spPr>
          <a:xfrm>
            <a:off x="811213" y="152400"/>
            <a:ext cx="7265987" cy="533400"/>
          </a:xfrm>
        </p:spPr>
        <p:txBody>
          <a:bodyPr/>
          <a:lstStyle/>
          <a:p>
            <a:r>
              <a:rPr lang="it-IT" sz="3200" b="1">
                <a:solidFill>
                  <a:schemeClr val="bg1"/>
                </a:solidFill>
                <a:latin typeface="Comic Sans MS" pitchFamily="66" charset="0"/>
              </a:rPr>
              <a:t>Effetti della risata sulla salute</a:t>
            </a:r>
          </a:p>
        </p:txBody>
      </p:sp>
      <p:sp>
        <p:nvSpPr>
          <p:cNvPr id="361476" name="Text Box 4"/>
          <p:cNvSpPr txBox="1">
            <a:spLocks noChangeArrowheads="1"/>
          </p:cNvSpPr>
          <p:nvPr/>
        </p:nvSpPr>
        <p:spPr bwMode="auto">
          <a:xfrm>
            <a:off x="1219200" y="990600"/>
            <a:ext cx="6553200" cy="396875"/>
          </a:xfrm>
          <a:prstGeom prst="rect">
            <a:avLst/>
          </a:prstGeom>
          <a:solidFill>
            <a:srgbClr val="FFFF66"/>
          </a:solidFill>
          <a:ln w="9525">
            <a:noFill/>
            <a:miter lim="800000"/>
            <a:headEnd/>
            <a:tailEnd/>
          </a:ln>
          <a:effectLst/>
        </p:spPr>
        <p:txBody>
          <a:bodyPr>
            <a:spAutoFit/>
          </a:bodyPr>
          <a:lstStyle/>
          <a:p>
            <a:pPr algn="ctr"/>
            <a:r>
              <a:rPr lang="it-IT" sz="2000">
                <a:solidFill>
                  <a:srgbClr val="000072"/>
                </a:solidFill>
                <a:latin typeface="Comic Sans MS" pitchFamily="66" charset="0"/>
                <a:cs typeface="Times New Roman" pitchFamily="18" charset="0"/>
              </a:rPr>
              <a:t>Tensioni eccessive (paura, dolore, frustrazione, ecc.)</a:t>
            </a:r>
            <a:r>
              <a:rPr lang="it-IT" sz="2000">
                <a:solidFill>
                  <a:srgbClr val="000072"/>
                </a:solidFill>
                <a:latin typeface="Comic Sans MS" pitchFamily="66" charset="0"/>
              </a:rPr>
              <a:t> </a:t>
            </a:r>
          </a:p>
        </p:txBody>
      </p:sp>
      <p:sp>
        <p:nvSpPr>
          <p:cNvPr id="361477" name="AutoShape 5"/>
          <p:cNvSpPr>
            <a:spLocks noChangeArrowheads="1"/>
          </p:cNvSpPr>
          <p:nvPr/>
        </p:nvSpPr>
        <p:spPr bwMode="auto">
          <a:xfrm>
            <a:off x="4343400" y="1524000"/>
            <a:ext cx="152400" cy="914400"/>
          </a:xfrm>
          <a:prstGeom prst="downArrow">
            <a:avLst>
              <a:gd name="adj1" fmla="val 50000"/>
              <a:gd name="adj2" fmla="val 150000"/>
            </a:avLst>
          </a:prstGeom>
          <a:solidFill>
            <a:srgbClr val="FF865B"/>
          </a:solidFill>
          <a:ln w="9525">
            <a:noFill/>
            <a:miter lim="800000"/>
            <a:headEnd/>
            <a:tailEnd/>
          </a:ln>
          <a:effectLst/>
        </p:spPr>
        <p:txBody>
          <a:bodyPr wrap="none" anchor="ctr"/>
          <a:lstStyle/>
          <a:p>
            <a:endParaRPr lang="it-IT"/>
          </a:p>
        </p:txBody>
      </p:sp>
      <p:grpSp>
        <p:nvGrpSpPr>
          <p:cNvPr id="361478" name="Group 6"/>
          <p:cNvGrpSpPr>
            <a:grpSpLocks/>
          </p:cNvGrpSpPr>
          <p:nvPr/>
        </p:nvGrpSpPr>
        <p:grpSpPr bwMode="auto">
          <a:xfrm>
            <a:off x="3048000" y="1447800"/>
            <a:ext cx="2590800" cy="1524000"/>
            <a:chOff x="1920" y="912"/>
            <a:chExt cx="1632" cy="960"/>
          </a:xfrm>
        </p:grpSpPr>
        <p:sp>
          <p:nvSpPr>
            <p:cNvPr id="361479" name="Text Box 7"/>
            <p:cNvSpPr txBox="1">
              <a:spLocks noChangeArrowheads="1"/>
            </p:cNvSpPr>
            <p:nvPr/>
          </p:nvSpPr>
          <p:spPr bwMode="auto">
            <a:xfrm>
              <a:off x="2016" y="1622"/>
              <a:ext cx="1536" cy="250"/>
            </a:xfrm>
            <a:prstGeom prst="rect">
              <a:avLst/>
            </a:prstGeom>
            <a:solidFill>
              <a:srgbClr val="FFFF66"/>
            </a:solidFill>
            <a:ln w="9525">
              <a:noFill/>
              <a:miter lim="800000"/>
              <a:headEnd/>
              <a:tailEnd/>
            </a:ln>
            <a:effectLst/>
          </p:spPr>
          <p:txBody>
            <a:bodyPr>
              <a:spAutoFit/>
            </a:bodyPr>
            <a:lstStyle/>
            <a:p>
              <a:pPr algn="ctr">
                <a:spcBef>
                  <a:spcPct val="50000"/>
                </a:spcBef>
              </a:pPr>
              <a:r>
                <a:rPr lang="it-IT" sz="2000">
                  <a:solidFill>
                    <a:srgbClr val="000072"/>
                  </a:solidFill>
                  <a:latin typeface="Comic Sans MS" pitchFamily="66" charset="0"/>
                </a:rPr>
                <a:t>Blocco dello stress</a:t>
              </a:r>
            </a:p>
          </p:txBody>
        </p:sp>
        <p:sp>
          <p:nvSpPr>
            <p:cNvPr id="361480" name="AutoShape 8"/>
            <p:cNvSpPr>
              <a:spLocks noChangeArrowheads="1"/>
            </p:cNvSpPr>
            <p:nvPr/>
          </p:nvSpPr>
          <p:spPr bwMode="auto">
            <a:xfrm>
              <a:off x="2688" y="1392"/>
              <a:ext cx="192" cy="240"/>
            </a:xfrm>
            <a:prstGeom prst="downArrow">
              <a:avLst>
                <a:gd name="adj1" fmla="val 50000"/>
                <a:gd name="adj2" fmla="val 31250"/>
              </a:avLst>
            </a:prstGeom>
            <a:solidFill>
              <a:srgbClr val="FF865B"/>
            </a:solidFill>
            <a:ln w="9525">
              <a:noFill/>
              <a:miter lim="800000"/>
              <a:headEnd/>
              <a:tailEnd/>
            </a:ln>
            <a:effectLst/>
          </p:spPr>
          <p:txBody>
            <a:bodyPr wrap="none" anchor="ctr"/>
            <a:lstStyle/>
            <a:p>
              <a:endParaRPr lang="it-IT"/>
            </a:p>
          </p:txBody>
        </p:sp>
        <p:sp>
          <p:nvSpPr>
            <p:cNvPr id="361481" name="Text Box 9"/>
            <p:cNvSpPr txBox="1">
              <a:spLocks noChangeArrowheads="1"/>
            </p:cNvSpPr>
            <p:nvPr/>
          </p:nvSpPr>
          <p:spPr bwMode="auto">
            <a:xfrm>
              <a:off x="2352" y="1142"/>
              <a:ext cx="912" cy="250"/>
            </a:xfrm>
            <a:prstGeom prst="rect">
              <a:avLst/>
            </a:prstGeom>
            <a:solidFill>
              <a:srgbClr val="FFFF66"/>
            </a:solidFill>
            <a:ln w="9525">
              <a:noFill/>
              <a:miter lim="800000"/>
              <a:headEnd/>
              <a:tailEnd/>
            </a:ln>
            <a:effectLst/>
          </p:spPr>
          <p:txBody>
            <a:bodyPr>
              <a:spAutoFit/>
            </a:bodyPr>
            <a:lstStyle/>
            <a:p>
              <a:pPr algn="ctr">
                <a:spcBef>
                  <a:spcPct val="50000"/>
                </a:spcBef>
              </a:pPr>
              <a:r>
                <a:rPr lang="it-IT" sz="2000">
                  <a:solidFill>
                    <a:srgbClr val="000072"/>
                  </a:solidFill>
                  <a:latin typeface="Comic Sans MS" pitchFamily="66" charset="0"/>
                </a:rPr>
                <a:t>RISATA</a:t>
              </a:r>
            </a:p>
          </p:txBody>
        </p:sp>
        <p:pic>
          <p:nvPicPr>
            <p:cNvPr id="361482" name="Picture 10" descr="Disegno faccia che ride"/>
            <p:cNvPicPr>
              <a:picLocks noChangeAspect="1" noChangeArrowheads="1"/>
            </p:cNvPicPr>
            <p:nvPr/>
          </p:nvPicPr>
          <p:blipFill>
            <a:blip r:embed="rId2" cstate="print"/>
            <a:srcRect/>
            <a:stretch>
              <a:fillRect/>
            </a:stretch>
          </p:blipFill>
          <p:spPr bwMode="auto">
            <a:xfrm>
              <a:off x="1920" y="960"/>
              <a:ext cx="370" cy="576"/>
            </a:xfrm>
            <a:prstGeom prst="rect">
              <a:avLst/>
            </a:prstGeom>
            <a:noFill/>
            <a:ln w="9525">
              <a:noFill/>
              <a:miter lim="800000"/>
              <a:headEnd/>
              <a:tailEnd/>
            </a:ln>
          </p:spPr>
        </p:pic>
        <p:sp>
          <p:nvSpPr>
            <p:cNvPr id="361483" name="AutoShape 11"/>
            <p:cNvSpPr>
              <a:spLocks noChangeArrowheads="1"/>
            </p:cNvSpPr>
            <p:nvPr/>
          </p:nvSpPr>
          <p:spPr bwMode="auto">
            <a:xfrm>
              <a:off x="2688" y="912"/>
              <a:ext cx="192" cy="240"/>
            </a:xfrm>
            <a:prstGeom prst="downArrow">
              <a:avLst>
                <a:gd name="adj1" fmla="val 50000"/>
                <a:gd name="adj2" fmla="val 31250"/>
              </a:avLst>
            </a:prstGeom>
            <a:solidFill>
              <a:srgbClr val="FF865B"/>
            </a:solidFill>
            <a:ln w="9525">
              <a:noFill/>
              <a:miter lim="800000"/>
              <a:headEnd/>
              <a:tailEnd/>
            </a:ln>
            <a:effectLst/>
          </p:spPr>
          <p:txBody>
            <a:bodyPr wrap="none" anchor="ctr"/>
            <a:lstStyle/>
            <a:p>
              <a:endParaRPr lang="it-IT"/>
            </a:p>
          </p:txBody>
        </p:sp>
      </p:grpSp>
      <p:grpSp>
        <p:nvGrpSpPr>
          <p:cNvPr id="361484" name="Group 12"/>
          <p:cNvGrpSpPr>
            <a:grpSpLocks/>
          </p:cNvGrpSpPr>
          <p:nvPr/>
        </p:nvGrpSpPr>
        <p:grpSpPr bwMode="auto">
          <a:xfrm>
            <a:off x="457200" y="3097213"/>
            <a:ext cx="2730500" cy="2312987"/>
            <a:chOff x="288" y="1951"/>
            <a:chExt cx="1720" cy="1457"/>
          </a:xfrm>
        </p:grpSpPr>
        <p:sp>
          <p:nvSpPr>
            <p:cNvPr id="361485" name="AutoShape 13"/>
            <p:cNvSpPr>
              <a:spLocks noChangeArrowheads="1"/>
            </p:cNvSpPr>
            <p:nvPr/>
          </p:nvSpPr>
          <p:spPr bwMode="auto">
            <a:xfrm rot="2700000">
              <a:off x="1792" y="1831"/>
              <a:ext cx="96" cy="336"/>
            </a:xfrm>
            <a:prstGeom prst="downArrow">
              <a:avLst>
                <a:gd name="adj1" fmla="val 50000"/>
                <a:gd name="adj2" fmla="val 87500"/>
              </a:avLst>
            </a:prstGeom>
            <a:solidFill>
              <a:srgbClr val="FF865B"/>
            </a:solidFill>
            <a:ln w="9525">
              <a:noFill/>
              <a:miter lim="800000"/>
              <a:headEnd/>
              <a:tailEnd/>
            </a:ln>
            <a:effectLst/>
          </p:spPr>
          <p:txBody>
            <a:bodyPr wrap="none" anchor="ctr"/>
            <a:lstStyle/>
            <a:p>
              <a:endParaRPr lang="it-IT"/>
            </a:p>
          </p:txBody>
        </p:sp>
        <p:sp>
          <p:nvSpPr>
            <p:cNvPr id="361486" name="Text Box 14"/>
            <p:cNvSpPr txBox="1">
              <a:spLocks noChangeArrowheads="1"/>
            </p:cNvSpPr>
            <p:nvPr/>
          </p:nvSpPr>
          <p:spPr bwMode="auto">
            <a:xfrm>
              <a:off x="288" y="2150"/>
              <a:ext cx="1440" cy="442"/>
            </a:xfrm>
            <a:prstGeom prst="rect">
              <a:avLst/>
            </a:prstGeom>
            <a:solidFill>
              <a:srgbClr val="FFFF66"/>
            </a:solidFill>
            <a:ln w="9525">
              <a:noFill/>
              <a:miter lim="800000"/>
              <a:headEnd/>
              <a:tailEnd/>
            </a:ln>
            <a:effectLst/>
          </p:spPr>
          <p:txBody>
            <a:bodyPr>
              <a:spAutoFit/>
            </a:bodyPr>
            <a:lstStyle/>
            <a:p>
              <a:pPr algn="ctr">
                <a:spcBef>
                  <a:spcPct val="50000"/>
                </a:spcBef>
              </a:pPr>
              <a:r>
                <a:rPr lang="it-IT" sz="2000">
                  <a:solidFill>
                    <a:srgbClr val="000072"/>
                  </a:solidFill>
                  <a:latin typeface="Comic Sans MS" pitchFamily="66" charset="0"/>
                  <a:sym typeface="Wingdings" pitchFamily="2" charset="2"/>
                </a:rPr>
                <a:t> </a:t>
              </a:r>
              <a:r>
                <a:rPr lang="it-IT" sz="2000">
                  <a:solidFill>
                    <a:srgbClr val="000072"/>
                  </a:solidFill>
                  <a:latin typeface="Comic Sans MS" pitchFamily="66" charset="0"/>
                </a:rPr>
                <a:t>tono simpatico e catecolamine</a:t>
              </a:r>
            </a:p>
          </p:txBody>
        </p:sp>
        <p:sp>
          <p:nvSpPr>
            <p:cNvPr id="361487" name="AutoShape 15"/>
            <p:cNvSpPr>
              <a:spLocks noChangeArrowheads="1"/>
            </p:cNvSpPr>
            <p:nvPr/>
          </p:nvSpPr>
          <p:spPr bwMode="auto">
            <a:xfrm>
              <a:off x="1056" y="2640"/>
              <a:ext cx="96" cy="288"/>
            </a:xfrm>
            <a:prstGeom prst="downArrow">
              <a:avLst>
                <a:gd name="adj1" fmla="val 50000"/>
                <a:gd name="adj2" fmla="val 75000"/>
              </a:avLst>
            </a:prstGeom>
            <a:solidFill>
              <a:srgbClr val="FF865B"/>
            </a:solidFill>
            <a:ln w="9525">
              <a:noFill/>
              <a:miter lim="800000"/>
              <a:headEnd/>
              <a:tailEnd/>
            </a:ln>
            <a:effectLst/>
          </p:spPr>
          <p:txBody>
            <a:bodyPr wrap="none" anchor="ctr"/>
            <a:lstStyle/>
            <a:p>
              <a:endParaRPr lang="it-IT"/>
            </a:p>
          </p:txBody>
        </p:sp>
        <p:sp>
          <p:nvSpPr>
            <p:cNvPr id="361488" name="Text Box 16"/>
            <p:cNvSpPr txBox="1">
              <a:spLocks noChangeArrowheads="1"/>
            </p:cNvSpPr>
            <p:nvPr/>
          </p:nvSpPr>
          <p:spPr bwMode="auto">
            <a:xfrm>
              <a:off x="432" y="2966"/>
              <a:ext cx="1200" cy="442"/>
            </a:xfrm>
            <a:prstGeom prst="rect">
              <a:avLst/>
            </a:prstGeom>
            <a:solidFill>
              <a:srgbClr val="FFFF66"/>
            </a:solidFill>
            <a:ln w="9525">
              <a:noFill/>
              <a:miter lim="800000"/>
              <a:headEnd/>
              <a:tailEnd/>
            </a:ln>
            <a:effectLst/>
          </p:spPr>
          <p:txBody>
            <a:bodyPr>
              <a:spAutoFit/>
            </a:bodyPr>
            <a:lstStyle/>
            <a:p>
              <a:pPr algn="ctr">
                <a:buFont typeface="Wingdings" pitchFamily="2" charset="2"/>
                <a:buNone/>
              </a:pPr>
              <a:r>
                <a:rPr lang="it-IT" sz="2000">
                  <a:solidFill>
                    <a:srgbClr val="000072"/>
                  </a:solidFill>
                  <a:latin typeface="Comic Sans MS" pitchFamily="66" charset="0"/>
                  <a:ea typeface="Arial Unicode MS" pitchFamily="34" charset="-128"/>
                  <a:cs typeface="Arial Unicode MS" pitchFamily="34" charset="-128"/>
                  <a:sym typeface="Wingdings" pitchFamily="2" charset="2"/>
                </a:rPr>
                <a:t> </a:t>
              </a:r>
              <a:r>
                <a:rPr lang="it-IT" sz="2000">
                  <a:solidFill>
                    <a:srgbClr val="000072"/>
                  </a:solidFill>
                  <a:latin typeface="Comic Sans MS" pitchFamily="66" charset="0"/>
                  <a:ea typeface="Arial Unicode MS" pitchFamily="34" charset="-128"/>
                  <a:cs typeface="Arial Unicode MS" pitchFamily="34" charset="-128"/>
                </a:rPr>
                <a:t>FC, PA e FR</a:t>
              </a:r>
            </a:p>
            <a:p>
              <a:pPr algn="ctr">
                <a:buFont typeface="Wingdings" pitchFamily="2" charset="2"/>
                <a:buNone/>
              </a:pPr>
              <a:r>
                <a:rPr lang="it-IT" sz="2000">
                  <a:solidFill>
                    <a:srgbClr val="000072"/>
                  </a:solidFill>
                  <a:latin typeface="Comic Sans MS" pitchFamily="66" charset="0"/>
                  <a:ea typeface="Arial Unicode MS" pitchFamily="34" charset="-128"/>
                  <a:cs typeface="Arial Unicode MS" pitchFamily="34" charset="-128"/>
                  <a:sym typeface="Wingdings" pitchFamily="2" charset="2"/>
                </a:rPr>
                <a:t></a:t>
              </a:r>
              <a:r>
                <a:rPr lang="it-IT" sz="2000">
                  <a:solidFill>
                    <a:srgbClr val="000072"/>
                  </a:solidFill>
                  <a:latin typeface="Comic Sans MS" pitchFamily="66" charset="0"/>
                  <a:cs typeface="Times New Roman" pitchFamily="18" charset="0"/>
                </a:rPr>
                <a:t> SaO</a:t>
              </a:r>
              <a:r>
                <a:rPr lang="it-IT" sz="2000" baseline="-25000">
                  <a:solidFill>
                    <a:srgbClr val="000072"/>
                  </a:solidFill>
                  <a:latin typeface="Comic Sans MS" pitchFamily="66" charset="0"/>
                  <a:cs typeface="Times New Roman" pitchFamily="18" charset="0"/>
                </a:rPr>
                <a:t>2</a:t>
              </a:r>
              <a:r>
                <a:rPr lang="it-IT" sz="2000">
                  <a:solidFill>
                    <a:srgbClr val="000072"/>
                  </a:solidFill>
                  <a:latin typeface="Comic Sans MS" pitchFamily="66" charset="0"/>
                </a:rPr>
                <a:t> </a:t>
              </a:r>
            </a:p>
          </p:txBody>
        </p:sp>
      </p:grpSp>
      <p:grpSp>
        <p:nvGrpSpPr>
          <p:cNvPr id="361489" name="Group 17"/>
          <p:cNvGrpSpPr>
            <a:grpSpLocks/>
          </p:cNvGrpSpPr>
          <p:nvPr/>
        </p:nvGrpSpPr>
        <p:grpSpPr bwMode="auto">
          <a:xfrm>
            <a:off x="5867400" y="2895600"/>
            <a:ext cx="2057400" cy="2454275"/>
            <a:chOff x="3696" y="1824"/>
            <a:chExt cx="1296" cy="1546"/>
          </a:xfrm>
        </p:grpSpPr>
        <p:sp>
          <p:nvSpPr>
            <p:cNvPr id="361490" name="AutoShape 18"/>
            <p:cNvSpPr>
              <a:spLocks noChangeArrowheads="1"/>
            </p:cNvSpPr>
            <p:nvPr/>
          </p:nvSpPr>
          <p:spPr bwMode="auto">
            <a:xfrm rot="18900000">
              <a:off x="3696" y="1824"/>
              <a:ext cx="96" cy="384"/>
            </a:xfrm>
            <a:prstGeom prst="downArrow">
              <a:avLst>
                <a:gd name="adj1" fmla="val 50000"/>
                <a:gd name="adj2" fmla="val 100000"/>
              </a:avLst>
            </a:prstGeom>
            <a:solidFill>
              <a:srgbClr val="FF865B"/>
            </a:solidFill>
            <a:ln w="9525">
              <a:noFill/>
              <a:miter lim="800000"/>
              <a:headEnd/>
              <a:tailEnd/>
            </a:ln>
            <a:effectLst/>
          </p:spPr>
          <p:txBody>
            <a:bodyPr wrap="none" anchor="ctr"/>
            <a:lstStyle/>
            <a:p>
              <a:endParaRPr lang="it-IT"/>
            </a:p>
          </p:txBody>
        </p:sp>
        <p:sp>
          <p:nvSpPr>
            <p:cNvPr id="361491" name="Text Box 19"/>
            <p:cNvSpPr txBox="1">
              <a:spLocks noChangeArrowheads="1"/>
            </p:cNvSpPr>
            <p:nvPr/>
          </p:nvSpPr>
          <p:spPr bwMode="auto">
            <a:xfrm>
              <a:off x="3840" y="2208"/>
              <a:ext cx="960" cy="250"/>
            </a:xfrm>
            <a:prstGeom prst="rect">
              <a:avLst/>
            </a:prstGeom>
            <a:solidFill>
              <a:srgbClr val="FFFF66"/>
            </a:solidFill>
            <a:ln w="9525">
              <a:noFill/>
              <a:miter lim="800000"/>
              <a:headEnd/>
              <a:tailEnd/>
            </a:ln>
            <a:effectLst/>
          </p:spPr>
          <p:txBody>
            <a:bodyPr>
              <a:spAutoFit/>
            </a:bodyPr>
            <a:lstStyle/>
            <a:p>
              <a:pPr algn="ctr">
                <a:spcBef>
                  <a:spcPct val="50000"/>
                </a:spcBef>
              </a:pPr>
              <a:r>
                <a:rPr lang="it-IT" sz="2000">
                  <a:solidFill>
                    <a:srgbClr val="000072"/>
                  </a:solidFill>
                  <a:latin typeface="Comic Sans MS" pitchFamily="66" charset="0"/>
                  <a:sym typeface="Wingdings" pitchFamily="2" charset="2"/>
                </a:rPr>
                <a:t> </a:t>
              </a:r>
              <a:r>
                <a:rPr lang="it-IT" sz="2000">
                  <a:solidFill>
                    <a:srgbClr val="000072"/>
                  </a:solidFill>
                  <a:latin typeface="Comic Sans MS" pitchFamily="66" charset="0"/>
                </a:rPr>
                <a:t>cortisolo</a:t>
              </a:r>
            </a:p>
          </p:txBody>
        </p:sp>
        <p:sp>
          <p:nvSpPr>
            <p:cNvPr id="361492" name="AutoShape 20"/>
            <p:cNvSpPr>
              <a:spLocks noChangeArrowheads="1"/>
            </p:cNvSpPr>
            <p:nvPr/>
          </p:nvSpPr>
          <p:spPr bwMode="auto">
            <a:xfrm>
              <a:off x="4368" y="2496"/>
              <a:ext cx="96" cy="384"/>
            </a:xfrm>
            <a:prstGeom prst="downArrow">
              <a:avLst>
                <a:gd name="adj1" fmla="val 50000"/>
                <a:gd name="adj2" fmla="val 100000"/>
              </a:avLst>
            </a:prstGeom>
            <a:solidFill>
              <a:srgbClr val="FF865B"/>
            </a:solidFill>
            <a:ln w="9525">
              <a:noFill/>
              <a:miter lim="800000"/>
              <a:headEnd/>
              <a:tailEnd/>
            </a:ln>
            <a:effectLst/>
          </p:spPr>
          <p:txBody>
            <a:bodyPr wrap="none" anchor="ctr"/>
            <a:lstStyle/>
            <a:p>
              <a:endParaRPr lang="it-IT"/>
            </a:p>
          </p:txBody>
        </p:sp>
        <p:sp>
          <p:nvSpPr>
            <p:cNvPr id="361493" name="Text Box 21"/>
            <p:cNvSpPr txBox="1">
              <a:spLocks noChangeArrowheads="1"/>
            </p:cNvSpPr>
            <p:nvPr/>
          </p:nvSpPr>
          <p:spPr bwMode="auto">
            <a:xfrm>
              <a:off x="3744" y="2928"/>
              <a:ext cx="1248" cy="442"/>
            </a:xfrm>
            <a:prstGeom prst="rect">
              <a:avLst/>
            </a:prstGeom>
            <a:solidFill>
              <a:srgbClr val="FFFF66"/>
            </a:solidFill>
            <a:ln w="9525">
              <a:noFill/>
              <a:miter lim="800000"/>
              <a:headEnd/>
              <a:tailEnd/>
            </a:ln>
            <a:effectLst/>
          </p:spPr>
          <p:txBody>
            <a:bodyPr>
              <a:spAutoFit/>
            </a:bodyPr>
            <a:lstStyle/>
            <a:p>
              <a:pPr algn="ctr">
                <a:buFont typeface="Wingdings" pitchFamily="2" charset="2"/>
                <a:buNone/>
              </a:pPr>
              <a:r>
                <a:rPr lang="it-IT" sz="2000">
                  <a:solidFill>
                    <a:srgbClr val="000072"/>
                  </a:solidFill>
                  <a:latin typeface="Comic Sans MS" pitchFamily="66" charset="0"/>
                  <a:ea typeface="Arial Unicode MS" pitchFamily="34" charset="-128"/>
                  <a:cs typeface="Arial Unicode MS" pitchFamily="34" charset="-128"/>
                  <a:sym typeface="Wingdings" pitchFamily="2" charset="2"/>
                </a:rPr>
                <a:t></a:t>
              </a:r>
              <a:r>
                <a:rPr lang="it-IT" sz="2000">
                  <a:solidFill>
                    <a:srgbClr val="000072"/>
                  </a:solidFill>
                  <a:latin typeface="Comic Sans MS" pitchFamily="66" charset="0"/>
                  <a:cs typeface="Times New Roman" pitchFamily="18" charset="0"/>
                </a:rPr>
                <a:t> difese immunitarie</a:t>
              </a:r>
              <a:r>
                <a:rPr lang="it-IT" sz="2000">
                  <a:latin typeface="Comic Sans MS" pitchFamily="66" charset="0"/>
                </a:rPr>
                <a:t> </a:t>
              </a:r>
            </a:p>
          </p:txBody>
        </p:sp>
      </p:grpSp>
      <p:grpSp>
        <p:nvGrpSpPr>
          <p:cNvPr id="361494" name="Group 22"/>
          <p:cNvGrpSpPr>
            <a:grpSpLocks/>
          </p:cNvGrpSpPr>
          <p:nvPr/>
        </p:nvGrpSpPr>
        <p:grpSpPr bwMode="auto">
          <a:xfrm>
            <a:off x="3352800" y="3048000"/>
            <a:ext cx="2057400" cy="2514600"/>
            <a:chOff x="2112" y="1920"/>
            <a:chExt cx="1296" cy="1584"/>
          </a:xfrm>
        </p:grpSpPr>
        <p:sp>
          <p:nvSpPr>
            <p:cNvPr id="361495" name="AutoShape 23"/>
            <p:cNvSpPr>
              <a:spLocks noChangeArrowheads="1"/>
            </p:cNvSpPr>
            <p:nvPr/>
          </p:nvSpPr>
          <p:spPr bwMode="auto">
            <a:xfrm>
              <a:off x="2736" y="1920"/>
              <a:ext cx="96" cy="432"/>
            </a:xfrm>
            <a:prstGeom prst="downArrow">
              <a:avLst>
                <a:gd name="adj1" fmla="val 50000"/>
                <a:gd name="adj2" fmla="val 112500"/>
              </a:avLst>
            </a:prstGeom>
            <a:solidFill>
              <a:srgbClr val="FF865B"/>
            </a:solidFill>
            <a:ln w="9525">
              <a:noFill/>
              <a:miter lim="800000"/>
              <a:headEnd/>
              <a:tailEnd/>
            </a:ln>
            <a:effectLst/>
          </p:spPr>
          <p:txBody>
            <a:bodyPr wrap="none" anchor="ctr"/>
            <a:lstStyle/>
            <a:p>
              <a:endParaRPr lang="it-IT"/>
            </a:p>
          </p:txBody>
        </p:sp>
        <p:sp>
          <p:nvSpPr>
            <p:cNvPr id="361496" name="Text Box 24"/>
            <p:cNvSpPr txBox="1">
              <a:spLocks noChangeArrowheads="1"/>
            </p:cNvSpPr>
            <p:nvPr/>
          </p:nvSpPr>
          <p:spPr bwMode="auto">
            <a:xfrm>
              <a:off x="2160" y="2390"/>
              <a:ext cx="1248" cy="250"/>
            </a:xfrm>
            <a:prstGeom prst="rect">
              <a:avLst/>
            </a:prstGeom>
            <a:solidFill>
              <a:srgbClr val="FFFF66"/>
            </a:solidFill>
            <a:ln w="9525">
              <a:noFill/>
              <a:miter lim="800000"/>
              <a:headEnd/>
              <a:tailEnd/>
            </a:ln>
            <a:effectLst/>
          </p:spPr>
          <p:txBody>
            <a:bodyPr>
              <a:spAutoFit/>
            </a:bodyPr>
            <a:lstStyle/>
            <a:p>
              <a:pPr algn="ctr">
                <a:buFont typeface="Wingdings" pitchFamily="2" charset="2"/>
                <a:buNone/>
              </a:pPr>
              <a:r>
                <a:rPr lang="it-IT" sz="2000">
                  <a:solidFill>
                    <a:srgbClr val="000072"/>
                  </a:solidFill>
                  <a:latin typeface="Comic Sans MS" pitchFamily="66" charset="0"/>
                  <a:ea typeface="Arial Unicode MS" pitchFamily="34" charset="-128"/>
                  <a:cs typeface="Arial Unicode MS" pitchFamily="34" charset="-128"/>
                  <a:sym typeface="Wingdings" pitchFamily="2" charset="2"/>
                </a:rPr>
                <a:t></a:t>
              </a:r>
              <a:r>
                <a:rPr lang="it-IT" sz="2000">
                  <a:solidFill>
                    <a:srgbClr val="000072"/>
                  </a:solidFill>
                  <a:latin typeface="Comic Sans MS" pitchFamily="66" charset="0"/>
                  <a:cs typeface="Times New Roman" pitchFamily="18" charset="0"/>
                </a:rPr>
                <a:t> </a:t>
              </a:r>
              <a:r>
                <a:rPr lang="it-IT" sz="2000">
                  <a:solidFill>
                    <a:srgbClr val="000072"/>
                  </a:solidFill>
                  <a:latin typeface="Symbol" pitchFamily="18" charset="2"/>
                  <a:cs typeface="Times New Roman" pitchFamily="18" charset="0"/>
                </a:rPr>
                <a:t>b</a:t>
              </a:r>
              <a:r>
                <a:rPr lang="it-IT" sz="2000">
                  <a:solidFill>
                    <a:srgbClr val="000072"/>
                  </a:solidFill>
                  <a:latin typeface="Comic Sans MS" pitchFamily="66" charset="0"/>
                  <a:cs typeface="Times New Roman" pitchFamily="18" charset="0"/>
                </a:rPr>
                <a:t>-endorfina</a:t>
              </a:r>
              <a:r>
                <a:rPr lang="it-IT" sz="2000">
                  <a:latin typeface="Comic Sans MS" pitchFamily="66" charset="0"/>
                  <a:cs typeface="Times New Roman" pitchFamily="18" charset="0"/>
                </a:rPr>
                <a:t> </a:t>
              </a:r>
            </a:p>
          </p:txBody>
        </p:sp>
        <p:sp>
          <p:nvSpPr>
            <p:cNvPr id="361497" name="Text Box 25"/>
            <p:cNvSpPr txBox="1">
              <a:spLocks noChangeArrowheads="1"/>
            </p:cNvSpPr>
            <p:nvPr/>
          </p:nvSpPr>
          <p:spPr bwMode="auto">
            <a:xfrm>
              <a:off x="2112" y="2676"/>
              <a:ext cx="1296" cy="828"/>
            </a:xfrm>
            <a:prstGeom prst="rect">
              <a:avLst/>
            </a:prstGeom>
            <a:solidFill>
              <a:srgbClr val="FFFF66"/>
            </a:solidFill>
            <a:ln w="9525">
              <a:noFill/>
              <a:miter lim="800000"/>
              <a:headEnd/>
              <a:tailEnd/>
            </a:ln>
            <a:effectLst/>
          </p:spPr>
          <p:txBody>
            <a:bodyPr>
              <a:spAutoFit/>
            </a:bodyPr>
            <a:lstStyle/>
            <a:p>
              <a:pPr algn="ctr">
                <a:buFont typeface="Wingdings" pitchFamily="2" charset="2"/>
                <a:buNone/>
              </a:pPr>
              <a:r>
                <a:rPr lang="it-IT" sz="1600">
                  <a:solidFill>
                    <a:srgbClr val="000072"/>
                  </a:solidFill>
                  <a:latin typeface="Comic Sans MS" pitchFamily="66" charset="0"/>
                </a:rPr>
                <a:t>Effetto:</a:t>
              </a:r>
            </a:p>
            <a:p>
              <a:pPr>
                <a:buFontTx/>
                <a:buChar char="•"/>
              </a:pPr>
              <a:r>
                <a:rPr lang="it-IT" sz="1600">
                  <a:solidFill>
                    <a:srgbClr val="000072"/>
                  </a:solidFill>
                  <a:latin typeface="Comic Sans MS" pitchFamily="66" charset="0"/>
                </a:rPr>
                <a:t> analgesico</a:t>
              </a:r>
            </a:p>
            <a:p>
              <a:pPr>
                <a:buFontTx/>
                <a:buChar char="•"/>
              </a:pPr>
              <a:r>
                <a:rPr lang="it-IT" sz="1600">
                  <a:solidFill>
                    <a:srgbClr val="000072"/>
                  </a:solidFill>
                  <a:latin typeface="Comic Sans MS" pitchFamily="66" charset="0"/>
                </a:rPr>
                <a:t> calmante</a:t>
              </a:r>
            </a:p>
            <a:p>
              <a:pPr>
                <a:buFontTx/>
                <a:buChar char="•"/>
              </a:pPr>
              <a:r>
                <a:rPr lang="it-IT" sz="1600">
                  <a:solidFill>
                    <a:srgbClr val="000072"/>
                  </a:solidFill>
                  <a:latin typeface="Comic Sans MS" pitchFamily="66" charset="0"/>
                </a:rPr>
                <a:t> euforizzante</a:t>
              </a:r>
            </a:p>
            <a:p>
              <a:pPr>
                <a:buFontTx/>
                <a:buChar char="•"/>
              </a:pPr>
              <a:r>
                <a:rPr lang="it-IT" sz="1600">
                  <a:solidFill>
                    <a:srgbClr val="000072"/>
                  </a:solidFill>
                  <a:latin typeface="Comic Sans MS" pitchFamily="66" charset="0"/>
                </a:rPr>
                <a:t> immunostimolante</a:t>
              </a:r>
            </a:p>
          </p:txBody>
        </p:sp>
      </p:grpSp>
      <p:grpSp>
        <p:nvGrpSpPr>
          <p:cNvPr id="361498" name="Group 26"/>
          <p:cNvGrpSpPr>
            <a:grpSpLocks/>
          </p:cNvGrpSpPr>
          <p:nvPr/>
        </p:nvGrpSpPr>
        <p:grpSpPr bwMode="auto">
          <a:xfrm>
            <a:off x="2209800" y="5394325"/>
            <a:ext cx="4495800" cy="1327150"/>
            <a:chOff x="1392" y="3398"/>
            <a:chExt cx="2832" cy="836"/>
          </a:xfrm>
        </p:grpSpPr>
        <p:sp>
          <p:nvSpPr>
            <p:cNvPr id="361499" name="Text Box 27"/>
            <p:cNvSpPr txBox="1">
              <a:spLocks noChangeArrowheads="1"/>
            </p:cNvSpPr>
            <p:nvPr/>
          </p:nvSpPr>
          <p:spPr bwMode="auto">
            <a:xfrm>
              <a:off x="1392" y="3984"/>
              <a:ext cx="2832" cy="250"/>
            </a:xfrm>
            <a:prstGeom prst="rect">
              <a:avLst/>
            </a:prstGeom>
            <a:solidFill>
              <a:srgbClr val="FFFF66"/>
            </a:solidFill>
            <a:ln w="9525">
              <a:noFill/>
              <a:miter lim="800000"/>
              <a:headEnd/>
              <a:tailEnd/>
            </a:ln>
            <a:effectLst/>
          </p:spPr>
          <p:txBody>
            <a:bodyPr>
              <a:spAutoFit/>
            </a:bodyPr>
            <a:lstStyle/>
            <a:p>
              <a:pPr algn="ctr">
                <a:buFont typeface="Wingdings" pitchFamily="2" charset="2"/>
                <a:buNone/>
              </a:pPr>
              <a:r>
                <a:rPr lang="it-IT" sz="2000">
                  <a:solidFill>
                    <a:srgbClr val="000072"/>
                  </a:solidFill>
                  <a:latin typeface="Comic Sans MS" pitchFamily="66" charset="0"/>
                  <a:ea typeface="Arial Unicode MS" pitchFamily="34" charset="-128"/>
                  <a:cs typeface="Arial Unicode MS" pitchFamily="34" charset="-128"/>
                </a:rPr>
                <a:t>Miglioramento dello stato di salute</a:t>
              </a:r>
              <a:endParaRPr lang="it-IT" sz="2000">
                <a:solidFill>
                  <a:srgbClr val="000072"/>
                </a:solidFill>
                <a:latin typeface="Comic Sans MS" pitchFamily="66" charset="0"/>
              </a:endParaRPr>
            </a:p>
          </p:txBody>
        </p:sp>
        <p:sp>
          <p:nvSpPr>
            <p:cNvPr id="361500" name="AutoShape 28"/>
            <p:cNvSpPr>
              <a:spLocks noChangeArrowheads="1"/>
            </p:cNvSpPr>
            <p:nvPr/>
          </p:nvSpPr>
          <p:spPr bwMode="auto">
            <a:xfrm rot="19800000">
              <a:off x="1440" y="3398"/>
              <a:ext cx="96" cy="576"/>
            </a:xfrm>
            <a:prstGeom prst="downArrow">
              <a:avLst>
                <a:gd name="adj1" fmla="val 50000"/>
                <a:gd name="adj2" fmla="val 150000"/>
              </a:avLst>
            </a:prstGeom>
            <a:solidFill>
              <a:srgbClr val="FF865B"/>
            </a:solidFill>
            <a:ln w="9525">
              <a:noFill/>
              <a:miter lim="800000"/>
              <a:headEnd/>
              <a:tailEnd/>
            </a:ln>
            <a:effectLst/>
          </p:spPr>
          <p:txBody>
            <a:bodyPr wrap="none" anchor="ctr"/>
            <a:lstStyle/>
            <a:p>
              <a:endParaRPr lang="it-IT"/>
            </a:p>
          </p:txBody>
        </p:sp>
        <p:sp>
          <p:nvSpPr>
            <p:cNvPr id="361501" name="AutoShape 29"/>
            <p:cNvSpPr>
              <a:spLocks noChangeArrowheads="1"/>
            </p:cNvSpPr>
            <p:nvPr/>
          </p:nvSpPr>
          <p:spPr bwMode="auto">
            <a:xfrm>
              <a:off x="2736" y="3542"/>
              <a:ext cx="96" cy="384"/>
            </a:xfrm>
            <a:prstGeom prst="downArrow">
              <a:avLst>
                <a:gd name="adj1" fmla="val 50000"/>
                <a:gd name="adj2" fmla="val 100000"/>
              </a:avLst>
            </a:prstGeom>
            <a:solidFill>
              <a:srgbClr val="FF865B"/>
            </a:solidFill>
            <a:ln w="9525">
              <a:noFill/>
              <a:miter lim="800000"/>
              <a:headEnd/>
              <a:tailEnd/>
            </a:ln>
            <a:effectLst/>
          </p:spPr>
          <p:txBody>
            <a:bodyPr wrap="none" anchor="ctr"/>
            <a:lstStyle/>
            <a:p>
              <a:endParaRPr lang="it-IT"/>
            </a:p>
          </p:txBody>
        </p:sp>
        <p:sp>
          <p:nvSpPr>
            <p:cNvPr id="361502" name="AutoShape 30"/>
            <p:cNvSpPr>
              <a:spLocks noChangeArrowheads="1"/>
            </p:cNvSpPr>
            <p:nvPr/>
          </p:nvSpPr>
          <p:spPr bwMode="auto">
            <a:xfrm rot="1800000">
              <a:off x="4080" y="3398"/>
              <a:ext cx="96" cy="576"/>
            </a:xfrm>
            <a:prstGeom prst="downArrow">
              <a:avLst>
                <a:gd name="adj1" fmla="val 50000"/>
                <a:gd name="adj2" fmla="val 150000"/>
              </a:avLst>
            </a:prstGeom>
            <a:solidFill>
              <a:srgbClr val="FF865B"/>
            </a:solidFill>
            <a:ln w="9525">
              <a:noFill/>
              <a:miter lim="800000"/>
              <a:headEnd/>
              <a:tailEnd/>
            </a:ln>
            <a:effectLst/>
          </p:spPr>
          <p:txBody>
            <a:bodyPr wrap="none" anchor="ctr"/>
            <a:lstStyle/>
            <a:p>
              <a:endParaRPr lang="it-IT"/>
            </a:p>
          </p:txBody>
        </p:sp>
      </p:gr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868344" y="-59417"/>
            <a:ext cx="7499350" cy="6970712"/>
          </a:xfrm>
          <a:prstGeom prst="rect">
            <a:avLst/>
          </a:prstGeom>
          <a:noFill/>
          <a:ln w="9525" cap="flat">
            <a:noFill/>
            <a:round/>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uon Natale Gabriele.jpg"/>
          <p:cNvPicPr>
            <a:picLocks noChangeAspect="1"/>
          </p:cNvPicPr>
          <p:nvPr/>
        </p:nvPicPr>
        <p:blipFill>
          <a:blip r:embed="rId2" cstate="print">
            <a:lum bright="-10000" contrast="-10000"/>
          </a:blip>
          <a:stretch>
            <a:fillRect/>
          </a:stretch>
        </p:blipFill>
        <p:spPr>
          <a:xfrm>
            <a:off x="2279773" y="382657"/>
            <a:ext cx="4633688" cy="6339816"/>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Segnaposto immagine 7" descr="TRAMONTO1-810x608.jpg"/>
          <p:cNvPicPr>
            <a:picLocks noGrp="1" noChangeAspect="1"/>
          </p:cNvPicPr>
          <p:nvPr>
            <p:ph type="pic" idx="1"/>
          </p:nvPr>
        </p:nvPicPr>
        <p:blipFill>
          <a:blip r:embed="rId2" cstate="print"/>
          <a:srcRect t="41" b="41"/>
          <a:stretch>
            <a:fillRect/>
          </a:stretch>
        </p:blipFill>
        <p:spPr>
          <a:xfrm>
            <a:off x="122831" y="135095"/>
            <a:ext cx="8880000" cy="66600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Segnaposto immagine 11" descr="TRAMONTO2b.jpg"/>
          <p:cNvPicPr>
            <a:picLocks noGrp="1" noChangeAspect="1"/>
          </p:cNvPicPr>
          <p:nvPr>
            <p:ph type="pic" idx="1"/>
          </p:nvPr>
        </p:nvPicPr>
        <p:blipFill>
          <a:blip r:embed="rId2" cstate="print"/>
          <a:srcRect l="11600" r="14656" b="12212"/>
          <a:stretch>
            <a:fillRect/>
          </a:stretch>
        </p:blipFill>
        <p:spPr>
          <a:xfrm>
            <a:off x="107227" y="423081"/>
            <a:ext cx="8896899" cy="6100549"/>
          </a:xfr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8" name="AutoShape 4"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0" name="AutoShape 6" descr="https://www.nautica.it/wp-content/uploads/2016/08/TRAMONTO-810x608.jpg"/>
          <p:cNvSpPr>
            <a:spLocks noChangeAspect="1" noChangeArrowheads="1"/>
          </p:cNvSpPr>
          <p:nvPr/>
        </p:nvSpPr>
        <p:spPr bwMode="auto">
          <a:xfrm>
            <a:off x="155575" y="-2773363"/>
            <a:ext cx="7715250" cy="57912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Segnaposto immagine 7" descr="Tramonto3.png"/>
          <p:cNvPicPr>
            <a:picLocks noGrp="1" noChangeAspect="1"/>
          </p:cNvPicPr>
          <p:nvPr>
            <p:ph type="pic" idx="1"/>
          </p:nvPr>
        </p:nvPicPr>
        <p:blipFill>
          <a:blip r:embed="rId2" cstate="print"/>
          <a:srcRect l="532" r="532"/>
          <a:stretch>
            <a:fillRect/>
          </a:stretch>
        </p:blipFill>
        <p:spPr>
          <a:xfrm>
            <a:off x="177800" y="107950"/>
            <a:ext cx="8788400" cy="6659563"/>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7" descr="ne-vale-sempre-la-pena.jpg"/>
          <p:cNvPicPr>
            <a:picLocks noChangeAspect="1"/>
          </p:cNvPicPr>
          <p:nvPr/>
        </p:nvPicPr>
        <p:blipFill>
          <a:blip r:embed="rId2" cstate="print">
            <a:extLst>
              <a:ext uri="{28A0092B-C50C-407E-A947-70E740481C1C}">
                <a14:useLocalDpi xmlns:a14="http://schemas.microsoft.com/office/drawing/2010/main" val="0"/>
              </a:ext>
            </a:extLst>
          </a:blip>
          <a:srcRect l="10312" r="9917"/>
          <a:stretch>
            <a:fillRect/>
          </a:stretch>
        </p:blipFill>
        <p:spPr bwMode="auto">
          <a:xfrm>
            <a:off x="2424479" y="275859"/>
            <a:ext cx="4312639" cy="64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
      <a:dk1>
        <a:srgbClr val="FFFFFF"/>
      </a:dk1>
      <a:lt1>
        <a:srgbClr val="FFFFFF"/>
      </a:lt1>
      <a:dk2>
        <a:srgbClr val="FFFF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4298</Words>
  <Application>Microsoft Office PowerPoint</Application>
  <PresentationFormat>Presentazione su schermo (4:3)</PresentationFormat>
  <Paragraphs>452</Paragraphs>
  <Slides>96</Slides>
  <Notes>23</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96</vt:i4>
      </vt:variant>
    </vt:vector>
  </HeadingPairs>
  <TitlesOfParts>
    <vt:vector size="112" baseType="lpstr">
      <vt:lpstr>ＭＳ Ｐゴシック</vt:lpstr>
      <vt:lpstr>ＭＳ Ｐゴシック</vt:lpstr>
      <vt:lpstr>Arial</vt:lpstr>
      <vt:lpstr>Arial Black</vt:lpstr>
      <vt:lpstr>Arial Unicode MS</vt:lpstr>
      <vt:lpstr>Comic Sans MS</vt:lpstr>
      <vt:lpstr>Georgia</vt:lpstr>
      <vt:lpstr>Helvetica Black</vt:lpstr>
      <vt:lpstr>Palatino Linotype</vt:lpstr>
      <vt:lpstr>Symbol</vt:lpstr>
      <vt:lpstr>Tahoma</vt:lpstr>
      <vt:lpstr>Times New Roman</vt:lpstr>
      <vt:lpstr>Verdana</vt:lpstr>
      <vt:lpstr>Webdings</vt:lpstr>
      <vt:lpstr>Wingdings</vt:lpstr>
      <vt:lpstr>Struttura predefinita</vt:lpstr>
      <vt:lpstr>La luce in fondo al tunnel  di una malattia grave:  è una chimera o una realtà?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RUOLO DEL PEDIATRA DI FAMIGLIA</vt:lpstr>
      <vt:lpstr>IL RUOLO DEL PEDIATRA DI FAMIGLIA (2)</vt:lpstr>
      <vt:lpstr>IL RUOLO DEL PEDIATRA DI FAMIGLIA (3)</vt:lpstr>
      <vt:lpstr>L'ACCOMPAGNAMENTO</vt:lpstr>
      <vt:lpstr>L'ACCOMPAGNAMENTO</vt:lpstr>
      <vt:lpstr>Presentazione standard di PowerPoint</vt:lpstr>
      <vt:lpstr>Presentazione standard di PowerPoint</vt:lpstr>
      <vt:lpstr>Presentazione standard di PowerPoint</vt:lpstr>
      <vt:lpstr>Presentazione standard di PowerPoint</vt:lpstr>
      <vt:lpstr>PERCHE’ PARLARE</vt:lpstr>
      <vt:lpstr>Oscar e la Dama in rosa (Eric-Emmanuel Schmitt)</vt:lpstr>
      <vt:lpstr>Presentazione standard di PowerPoint</vt:lpstr>
      <vt:lpstr>Presentazione standard di PowerPoint</vt:lpstr>
      <vt:lpstr>Presentazione standard di PowerPoint</vt:lpstr>
      <vt:lpstr>Presentazione standard di PowerPoint</vt:lpstr>
      <vt:lpstr>QUANDO PARLARE</vt:lpstr>
      <vt:lpstr>Presentazione standard di PowerPoint</vt:lpstr>
      <vt:lpstr>Presentazione standard di PowerPoint</vt:lpstr>
      <vt:lpstr>Presentazione standard di PowerPoint</vt:lpstr>
      <vt:lpstr>COME PARLARE</vt:lpstr>
      <vt:lpstr>Presentazione standard di PowerPoint</vt:lpstr>
      <vt:lpstr>Presentazione standard di PowerPoint</vt:lpstr>
      <vt:lpstr>Analisi soggettiva e oggettiva</vt:lpstr>
      <vt:lpstr>Analisi soggettiva e oggettiva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COMUNICAZIONE  COME STRUMENTO  DI PROFESSIONALITA’</vt:lpstr>
      <vt:lpstr>PARLARE SEMPRE?</vt:lpstr>
      <vt:lpstr>Presentazione standard di PowerPoint</vt:lpstr>
      <vt:lpstr>Presentazione standard di PowerPoint</vt:lpstr>
      <vt:lpstr>Presentazione standard di PowerPoint</vt:lpstr>
      <vt:lpstr>Presentazione standard di PowerPoint</vt:lpstr>
      <vt:lpstr>Presentazione standard di PowerPoint</vt:lpstr>
      <vt:lpstr>Cos’è la qualità di vita per un bambino?</vt:lpstr>
      <vt:lpstr>Presentazione standard di PowerPoint</vt:lpstr>
      <vt:lpstr>Presentazione standard di PowerPoint</vt:lpstr>
      <vt:lpstr>Cos’è la qualità di vita per un bambino?</vt:lpstr>
      <vt:lpstr>Io non voglio morire ma ho paura di vivere</vt:lpstr>
      <vt:lpstr>Cos’è la qualità di vita per un bambino?</vt:lpstr>
      <vt:lpstr>Presentazione standard di PowerPoint</vt:lpstr>
      <vt:lpstr>Cos’è la qualità di vita per un bambino?</vt:lpstr>
      <vt:lpstr>Presentazione standard di PowerPoint</vt:lpstr>
      <vt:lpstr>Presentazione standard di PowerPoint</vt:lpstr>
      <vt:lpstr>Presentazione standard di PowerPoint</vt:lpstr>
      <vt:lpstr>Presentazione standard di PowerPoint</vt:lpstr>
      <vt:lpstr>Cos’è la qualità di vita per un bambino?</vt:lpstr>
      <vt:lpstr>Presentazione standard di PowerPoint</vt:lpstr>
      <vt:lpstr>Cos’è la qualità di vita per un bambino?</vt:lpstr>
      <vt:lpstr>Presentazione standard di PowerPoint</vt:lpstr>
      <vt:lpstr>Presentazione standard di PowerPoint</vt:lpstr>
      <vt:lpstr>Presentazione standard di PowerPoint</vt:lpstr>
      <vt:lpstr>Presentazione standard di PowerPoint</vt:lpstr>
      <vt:lpstr>Presentazione standard di PowerPoint</vt:lpstr>
      <vt:lpstr>Un altro mondo</vt:lpstr>
      <vt:lpstr>Presentazione standard di PowerPoint</vt:lpstr>
      <vt:lpstr>Presentazione standard di PowerPoint</vt:lpstr>
      <vt:lpstr>Presentazione standard di PowerPoint</vt:lpstr>
      <vt:lpstr>Presentazione standard di PowerPoint</vt:lpstr>
      <vt:lpstr>Presentazione standard di PowerPoint</vt:lpstr>
      <vt:lpstr>Effetti della risata sulla salute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OSP.S.GERARDO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IN MEDICINA PALLIATIVA</dc:title>
  <dc:creator>UFF.DOTT.RIZZARI</dc:creator>
  <cp:lastModifiedBy>Francesca Menegon</cp:lastModifiedBy>
  <cp:revision>49</cp:revision>
  <dcterms:created xsi:type="dcterms:W3CDTF">2004-08-12T14:16:49Z</dcterms:created>
  <dcterms:modified xsi:type="dcterms:W3CDTF">2023-10-16T13:34:36Z</dcterms:modified>
</cp:coreProperties>
</file>